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  <p:sldMasterId id="2147483665" r:id="rId2"/>
  </p:sldMasterIdLst>
  <p:notesMasterIdLst>
    <p:notesMasterId r:id="rId19"/>
  </p:notesMasterIdLst>
  <p:sldIdLst>
    <p:sldId id="272" r:id="rId3"/>
    <p:sldId id="273" r:id="rId4"/>
    <p:sldId id="274" r:id="rId5"/>
    <p:sldId id="280" r:id="rId6"/>
    <p:sldId id="281" r:id="rId7"/>
    <p:sldId id="294" r:id="rId8"/>
    <p:sldId id="299" r:id="rId9"/>
    <p:sldId id="295" r:id="rId10"/>
    <p:sldId id="282" r:id="rId11"/>
    <p:sldId id="283" r:id="rId12"/>
    <p:sldId id="284" r:id="rId13"/>
    <p:sldId id="285" r:id="rId14"/>
    <p:sldId id="286" r:id="rId15"/>
    <p:sldId id="287" r:id="rId16"/>
    <p:sldId id="289" r:id="rId17"/>
    <p:sldId id="288" r:id="rId18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31" autoAdjust="0"/>
  </p:normalViewPr>
  <p:slideViewPr>
    <p:cSldViewPr snapToGrid="0">
      <p:cViewPr varScale="1">
        <p:scale>
          <a:sx n="210" d="100"/>
          <a:sy n="210" d="100"/>
        </p:scale>
        <p:origin x="1770" y="17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" Type="http://schemas.openxmlformats.org/officeDocument/2006/relationships/slide" Target="slides/slide1.xml"/><Relationship Id="rId21" Type="http://schemas.openxmlformats.org/officeDocument/2006/relationships/viewProps" Target="view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tableStyles" Target="tableStyles.xml"/><Relationship Id="rId10" Type="http://schemas.openxmlformats.org/officeDocument/2006/relationships/slide" Target="slides/slide8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74CD-3072-4E80-AF98-E552FF6BBB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81A1-BBD0-46F5-9713-7C00270C9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遵循三个主要的过程：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loss function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y_label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target_Qvalue</a:t>
            </a:r>
            <a:endParaRPr lang="en-US" altLang="zh-CN" dirty="0" smtClean="0"/>
          </a:p>
          <a:p>
            <a:r>
              <a:rPr lang="en-US" altLang="zh-CN" dirty="0" smtClean="0"/>
              <a:t>  (3)   replay buffer</a:t>
            </a:r>
          </a:p>
          <a:p>
            <a:r>
              <a:rPr lang="zh-CN" altLang="en-US" dirty="0" smtClean="0"/>
              <a:t>讲清楚这三点，即可啊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8032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遵循三个主要的过程：</a:t>
            </a:r>
            <a:endParaRPr lang="en-US" altLang="zh-CN" dirty="0" smtClean="0"/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1</a:t>
            </a:r>
            <a:r>
              <a:rPr lang="zh-CN" altLang="en-US" dirty="0" smtClean="0"/>
              <a:t>） </a:t>
            </a:r>
            <a:r>
              <a:rPr lang="en-US" altLang="zh-CN" dirty="0" smtClean="0"/>
              <a:t>loss function</a:t>
            </a:r>
          </a:p>
          <a:p>
            <a:r>
              <a:rPr lang="zh-CN" altLang="en-US" dirty="0" smtClean="0"/>
              <a:t>（</a:t>
            </a:r>
            <a:r>
              <a:rPr lang="en-US" altLang="zh-CN" dirty="0" smtClean="0"/>
              <a:t>2</a:t>
            </a:r>
            <a:r>
              <a:rPr lang="zh-CN" altLang="en-US" dirty="0" smtClean="0"/>
              <a:t>） </a:t>
            </a:r>
            <a:r>
              <a:rPr lang="en-US" altLang="zh-CN" dirty="0" err="1" smtClean="0"/>
              <a:t>y_label</a:t>
            </a:r>
            <a:r>
              <a:rPr lang="en-US" altLang="zh-CN" dirty="0" smtClean="0"/>
              <a:t>: </a:t>
            </a:r>
            <a:r>
              <a:rPr lang="en-US" altLang="zh-CN" dirty="0" err="1" smtClean="0"/>
              <a:t>target_Qvalue</a:t>
            </a:r>
            <a:endParaRPr lang="en-US" altLang="zh-CN" dirty="0" smtClean="0"/>
          </a:p>
          <a:p>
            <a:r>
              <a:rPr lang="en-US" altLang="zh-CN" dirty="0" smtClean="0"/>
              <a:t>  (3)   replay buffer</a:t>
            </a:r>
          </a:p>
          <a:p>
            <a:r>
              <a:rPr lang="zh-CN" altLang="en-US" dirty="0" smtClean="0"/>
              <a:t>讲清楚这三点，即可啊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025360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4</a:t>
            </a:r>
            <a:r>
              <a:rPr lang="zh-CN" altLang="en-US" dirty="0" smtClean="0"/>
              <a:t>个网络：</a:t>
            </a:r>
            <a:r>
              <a:rPr lang="en-US" altLang="zh-CN" dirty="0" smtClean="0"/>
              <a:t>actor</a:t>
            </a:r>
            <a:r>
              <a:rPr lang="zh-CN" altLang="en-US" dirty="0" smtClean="0"/>
              <a:t>， </a:t>
            </a:r>
            <a:r>
              <a:rPr lang="en-US" altLang="zh-CN" dirty="0" smtClean="0"/>
              <a:t>critic</a:t>
            </a:r>
          </a:p>
          <a:p>
            <a:r>
              <a:rPr lang="en-US" altLang="zh-CN" dirty="0" smtClean="0"/>
              <a:t>Target</a:t>
            </a:r>
            <a:r>
              <a:rPr lang="zh-CN" altLang="en-US" dirty="0" smtClean="0"/>
              <a:t>，不更新参数，</a:t>
            </a:r>
            <a:r>
              <a:rPr lang="en-US" altLang="zh-CN" dirty="0" smtClean="0"/>
              <a:t>update rate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r>
              <a:rPr lang="en-US" altLang="zh-CN" dirty="0" smtClean="0"/>
              <a:t>Critic network input action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Policy network update</a:t>
            </a:r>
            <a:r>
              <a:rPr lang="zh-CN" altLang="en-US" baseline="0" dirty="0" smtClean="0"/>
              <a:t>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DQN, PG</a:t>
            </a:r>
            <a:r>
              <a:rPr lang="zh-CN" altLang="en-US" baseline="0" dirty="0" smtClean="0"/>
              <a:t>算法的巧妙结合，取长补短，连续行为，经验回放；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034190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介绍</a:t>
            </a:r>
            <a:r>
              <a:rPr lang="en-US" altLang="zh-CN" dirty="0" smtClean="0"/>
              <a:t>DRL</a:t>
            </a:r>
            <a:r>
              <a:rPr lang="zh-CN" altLang="en-US" dirty="0" smtClean="0"/>
              <a:t>， 两种方法</a:t>
            </a:r>
            <a:r>
              <a:rPr lang="en-US" altLang="zh-CN" dirty="0" smtClean="0"/>
              <a:t>playing the </a:t>
            </a:r>
            <a:r>
              <a:rPr lang="en-US" altLang="zh-CN" dirty="0" err="1" smtClean="0"/>
              <a:t>carla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这两节课主要是介绍方法，如何在</a:t>
            </a:r>
            <a:r>
              <a:rPr lang="en-US" altLang="zh-CN" dirty="0" err="1" smtClean="0"/>
              <a:t>carla</a:t>
            </a:r>
            <a:r>
              <a:rPr lang="zh-CN" altLang="en-US" dirty="0" smtClean="0"/>
              <a:t>中使用，</a:t>
            </a:r>
            <a:r>
              <a:rPr lang="en-US" altLang="zh-CN" dirty="0" smtClean="0"/>
              <a:t>Carla </a:t>
            </a:r>
            <a:r>
              <a:rPr lang="zh-CN" altLang="en-US" dirty="0" smtClean="0"/>
              <a:t>作为交互的工具，</a:t>
            </a:r>
            <a:r>
              <a:rPr lang="en-US" altLang="zh-CN" dirty="0" smtClean="0"/>
              <a:t>simulator tool </a:t>
            </a:r>
            <a:r>
              <a:rPr lang="zh-CN" altLang="en-US" dirty="0" smtClean="0"/>
              <a:t>！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809563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First,</a:t>
                </a:r>
                <a:r>
                  <a:rPr lang="en-US" altLang="zh-CN" baseline="0" dirty="0" smtClean="0"/>
                  <a:t> I want to know how many people have heard of RL ? And know RL how to work ? RL algorithm ? …</a:t>
                </a:r>
              </a:p>
              <a:p>
                <a:r>
                  <a:rPr lang="en-US" altLang="zh-CN" baseline="0" dirty="0" smtClean="0"/>
                  <a:t>I will introduce RL simply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RL: strategy and max total reward</a:t>
                </a:r>
              </a:p>
              <a:p>
                <a:r>
                  <a:rPr lang="en-US" altLang="zh-CN" dirty="0" smtClean="0"/>
                  <a:t>Process</a:t>
                </a:r>
                <a:r>
                  <a:rPr lang="en-US" altLang="zh-CN" baseline="0" dirty="0" smtClean="0"/>
                  <a:t> use the MDP:</a:t>
                </a:r>
              </a:p>
              <a:p>
                <a:r>
                  <a:rPr lang="en-US" altLang="zh-CN" baseline="0" dirty="0" smtClean="0"/>
                  <a:t>Core conceptions:  </a:t>
                </a:r>
                <a:r>
                  <a:rPr lang="en-US" altLang="zh-CN" baseline="0" dirty="0" err="1" smtClean="0"/>
                  <a:t>env</a:t>
                </a:r>
                <a:r>
                  <a:rPr lang="en-US" altLang="zh-CN" baseline="0" dirty="0" smtClean="0"/>
                  <a:t>, state, agent and action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RL</a:t>
                </a:r>
                <a:r>
                  <a:rPr lang="zh-CN" altLang="en-US" dirty="0" smtClean="0"/>
                  <a:t>的目的：通过和环境的交互让机器人自己学习到策略</a:t>
                </a:r>
                <a:endParaRPr lang="en-US" altLang="zh-CN" dirty="0" smtClean="0"/>
              </a:p>
              <a:p>
                <a:r>
                  <a:rPr lang="en-US" altLang="zh-CN" dirty="0" smtClean="0"/>
                  <a:t>Let the robot learn strategies by interacting with the environment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智能体和环境的交互过程中如何获取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最大收益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sSub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𝑣</m:t>
                        </m:r>
                      </m:e>
                      <m:sub>
                        <m:r>
                          <a:rPr lang="zh-CN" altLang="en-US" sz="120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𝜋</m:t>
                        </m:r>
                      </m:sub>
                    </m:sSub>
                    <m:d>
                      <m:dPr>
                        <m:ctrlPr>
                          <a:rPr lang="en-US" altLang="zh-CN" sz="1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</m:ctrlPr>
                      </m:dPr>
                      <m:e>
                        <m:r>
                          <a:rPr lang="en-US" altLang="zh-CN" sz="1200" b="0" i="1" smtClean="0">
                            <a:latin typeface="Cambria Math" panose="02040503050406030204" pitchFamily="18" charset="0"/>
                            <a:ea typeface="微软雅黑" panose="020B0503020204020204" pitchFamily="34" charset="-122"/>
                          </a:rPr>
                          <m:t>𝑠</m:t>
                        </m:r>
                      </m:e>
                    </m:d>
                  </m:oMath>
                </a14:m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PG/Value-based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“如何”即学习到的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</a:t>
                </a:r>
                <a14:m>
                  <m:oMath xmlns:m="http://schemas.openxmlformats.org/officeDocument/2006/math">
                    <m:r>
                      <a:rPr lang="el-GR" altLang="zh-CN" sz="1200" i="1" smtClean="0">
                        <a:latin typeface="Cambria Math" panose="02040503050406030204" pitchFamily="18" charset="0"/>
                        <a:ea typeface="微软雅黑" panose="020B0503020204020204" pitchFamily="34" charset="-122"/>
                      </a:rPr>
                      <m:t>𝜋</m:t>
                    </m:r>
                  </m:oMath>
                </a14:m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MDP</a:t>
                </a:r>
                <a:r>
                  <a:rPr lang="zh-CN" altLang="en-US" dirty="0" smtClean="0"/>
                  <a:t>描述，几个核心的概念</a:t>
                </a:r>
                <a:r>
                  <a:rPr lang="en-US" altLang="zh-CN" dirty="0" smtClean="0"/>
                  <a:t>, agent, state, action, reward</a:t>
                </a:r>
                <a:endParaRPr lang="zh-CN" altLang="en-US" dirty="0"/>
              </a:p>
            </p:txBody>
          </p:sp>
        </mc:Choice>
        <mc:Fallback xmlns="">
          <p:sp>
            <p:nvSpPr>
              <p:cNvPr id="3" name="备注占位符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altLang="zh-CN" dirty="0" smtClean="0"/>
                  <a:t>First,</a:t>
                </a:r>
                <a:r>
                  <a:rPr lang="en-US" altLang="zh-CN" baseline="0" dirty="0" smtClean="0"/>
                  <a:t> I want to know how many people have heard of RL ? And know RL how to work ? RL algorithm ? …</a:t>
                </a:r>
              </a:p>
              <a:p>
                <a:r>
                  <a:rPr lang="en-US" altLang="zh-CN" baseline="0" dirty="0" smtClean="0"/>
                  <a:t>I will introduce RL simply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RL: strategy and max total reward</a:t>
                </a:r>
              </a:p>
              <a:p>
                <a:r>
                  <a:rPr lang="en-US" altLang="zh-CN" dirty="0" smtClean="0"/>
                  <a:t>Process</a:t>
                </a:r>
                <a:r>
                  <a:rPr lang="en-US" altLang="zh-CN" baseline="0" dirty="0" smtClean="0"/>
                  <a:t> use the MDP:</a:t>
                </a:r>
              </a:p>
              <a:p>
                <a:r>
                  <a:rPr lang="en-US" altLang="zh-CN" baseline="0" dirty="0" smtClean="0"/>
                  <a:t>Core conceptions:  </a:t>
                </a:r>
                <a:r>
                  <a:rPr lang="en-US" altLang="zh-CN" baseline="0" dirty="0" err="1" smtClean="0"/>
                  <a:t>env</a:t>
                </a:r>
                <a:r>
                  <a:rPr lang="en-US" altLang="zh-CN" baseline="0" dirty="0" smtClean="0"/>
                  <a:t>, state, agent and action</a:t>
                </a:r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RL</a:t>
                </a:r>
                <a:r>
                  <a:rPr lang="zh-CN" altLang="en-US" dirty="0" smtClean="0"/>
                  <a:t>的目的：通过和环境的交互让机器人自己学习到策略</a:t>
                </a:r>
                <a:endParaRPr lang="en-US" altLang="zh-CN" dirty="0" smtClean="0"/>
              </a:p>
              <a:p>
                <a:r>
                  <a:rPr lang="en-US" altLang="zh-CN" dirty="0" smtClean="0"/>
                  <a:t>Let the robot learn strategies by interacting with the environment</a:t>
                </a: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智能体和环境的交互过程中如何获取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最大收益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𝑣_</a:t>
                </a:r>
                <a:r>
                  <a:rPr lang="zh-CN" altLang="en-US" sz="1200" i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𝜋</a:t>
                </a:r>
                <a:r>
                  <a:rPr lang="en-US" altLang="zh-CN" sz="1200" b="0" i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 (𝑠)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r>
                  <a:rPr lang="en-US" altLang="zh-CN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PG/Value-based</a:t>
                </a:r>
                <a:endParaRPr lang="en-US" altLang="zh-CN" sz="12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“如何”即学习到的</a:t>
                </a:r>
                <a:r>
                  <a:rPr lang="zh-CN" altLang="en-US" sz="12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策略</a:t>
                </a:r>
                <a:r>
                  <a:rPr lang="el-GR" altLang="zh-CN" sz="1200" i="0" smtClean="0">
                    <a:latin typeface="Cambria Math" panose="02040503050406030204" pitchFamily="18" charset="0"/>
                    <a:ea typeface="微软雅黑" panose="020B0503020204020204" pitchFamily="34" charset="-122"/>
                  </a:rPr>
                  <a:t>𝜋</a:t>
                </a:r>
                <a:r>
                  <a:rPr lang="zh-CN" altLang="en-US" sz="12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endParaRPr lang="en-US" altLang="zh-CN" dirty="0" smtClean="0"/>
              </a:p>
              <a:p>
                <a:endParaRPr lang="en-US" altLang="zh-CN" dirty="0" smtClean="0"/>
              </a:p>
              <a:p>
                <a:r>
                  <a:rPr lang="en-US" altLang="zh-CN" dirty="0" smtClean="0"/>
                  <a:t>MDP</a:t>
                </a:r>
                <a:r>
                  <a:rPr lang="zh-CN" altLang="en-US" dirty="0" smtClean="0"/>
                  <a:t>描述，几个核心的概念</a:t>
                </a:r>
                <a:r>
                  <a:rPr lang="en-US" altLang="zh-CN" dirty="0" smtClean="0"/>
                  <a:t>, agent, state, action, reward</a:t>
                </a:r>
                <a:endParaRPr lang="zh-CN" altLang="en-US" dirty="0"/>
              </a:p>
            </p:txBody>
          </p:sp>
        </mc:Fallback>
      </mc:AlternateContent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2593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sym typeface="Wingdings" panose="05000000000000000000" pitchFamily="2" charset="2"/>
              </a:rPr>
              <a:t>The popular value-base algorithm is DQN.</a:t>
            </a:r>
          </a:p>
          <a:p>
            <a:r>
              <a:rPr lang="zh-CN" altLang="en-US" baseline="0" dirty="0" smtClean="0">
                <a:sym typeface="Wingdings" panose="05000000000000000000" pitchFamily="2" charset="2"/>
              </a:rPr>
              <a:t>使用</a:t>
            </a:r>
            <a:r>
              <a:rPr lang="en-US" altLang="zh-CN" baseline="0" dirty="0" smtClean="0">
                <a:sym typeface="Wingdings" panose="05000000000000000000" pitchFamily="2" charset="2"/>
              </a:rPr>
              <a:t>DQN </a:t>
            </a:r>
            <a:r>
              <a:rPr lang="zh-CN" altLang="en-US" baseline="0" dirty="0" smtClean="0">
                <a:sym typeface="Wingdings" panose="05000000000000000000" pitchFamily="2" charset="2"/>
              </a:rPr>
              <a:t>控制</a:t>
            </a:r>
            <a:r>
              <a:rPr lang="en-US" altLang="zh-CN" baseline="0" dirty="0" smtClean="0">
                <a:sym typeface="Wingdings" panose="05000000000000000000" pitchFamily="2" charset="2"/>
              </a:rPr>
              <a:t>vehicle in </a:t>
            </a:r>
            <a:r>
              <a:rPr lang="en-US" altLang="zh-CN" baseline="0" dirty="0" err="1" smtClean="0">
                <a:sym typeface="Wingdings" panose="05000000000000000000" pitchFamily="2" charset="2"/>
              </a:rPr>
              <a:t>carla</a:t>
            </a:r>
            <a:endParaRPr lang="en-US" altLang="zh-CN" baseline="0" dirty="0" smtClean="0">
              <a:sym typeface="Wingdings" panose="05000000000000000000" pitchFamily="2" charset="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501B317-435B-4634-8E9F-6FBA95A5BCB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716989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DQN:</a:t>
            </a:r>
            <a:r>
              <a:rPr lang="zh-CN" altLang="en-US" dirty="0" smtClean="0"/>
              <a:t>训练网络使</a:t>
            </a:r>
            <a:r>
              <a:rPr lang="en-US" altLang="zh-CN" dirty="0" smtClean="0"/>
              <a:t>Q-value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Why: double over-estimate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605325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Non-image</a:t>
            </a:r>
          </a:p>
          <a:p>
            <a:r>
              <a:rPr lang="en-US" altLang="zh-CN" dirty="0" smtClean="0"/>
              <a:t>Replay</a:t>
            </a:r>
            <a:r>
              <a:rPr lang="en-US" altLang="zh-CN" baseline="0" dirty="0" smtClean="0"/>
              <a:t> buffer: transition,</a:t>
            </a:r>
            <a:r>
              <a:rPr lang="zh-CN" altLang="en-US" baseline="0" dirty="0" smtClean="0"/>
              <a:t>两点好处，</a:t>
            </a:r>
            <a:r>
              <a:rPr lang="en-US" altLang="zh-CN" baseline="0" dirty="0" smtClean="0"/>
              <a:t>sample efficiency &amp; Independent and identically distributed IID</a:t>
            </a:r>
          </a:p>
          <a:p>
            <a:r>
              <a:rPr lang="en-US" altLang="zh-CN" baseline="0" dirty="0" smtClean="0"/>
              <a:t>Q-network and target Q-network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9324580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DQN:</a:t>
            </a:r>
            <a:r>
              <a:rPr lang="zh-CN" altLang="en-US" dirty="0" smtClean="0"/>
              <a:t>训练网络使</a:t>
            </a:r>
            <a:r>
              <a:rPr lang="en-US" altLang="zh-CN" dirty="0" smtClean="0"/>
              <a:t>Q-value</a:t>
            </a:r>
            <a:r>
              <a:rPr lang="zh-CN" altLang="en-US" dirty="0" smtClean="0"/>
              <a:t>（</a:t>
            </a:r>
            <a:r>
              <a:rPr lang="en-US" altLang="zh-CN" dirty="0" smtClean="0"/>
              <a:t>state</a:t>
            </a:r>
            <a:r>
              <a:rPr lang="zh-CN" altLang="en-US" dirty="0" smtClean="0"/>
              <a:t>，</a:t>
            </a:r>
            <a:r>
              <a:rPr lang="en-US" altLang="zh-CN" dirty="0" smtClean="0"/>
              <a:t>action</a:t>
            </a:r>
            <a:r>
              <a:rPr lang="zh-CN" altLang="en-US" dirty="0" smtClean="0"/>
              <a:t>）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Why: </a:t>
            </a:r>
            <a:r>
              <a:rPr lang="en-US" altLang="zh-CN" smtClean="0"/>
              <a:t>double over-estimate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539145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Create Carla: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重点强调</a:t>
            </a:r>
            <a:r>
              <a:rPr lang="en-US" altLang="zh-CN" baseline="0" dirty="0" smtClean="0"/>
              <a:t>vehicle</a:t>
            </a:r>
            <a:r>
              <a:rPr lang="zh-CN" altLang="en-US" baseline="0" dirty="0" smtClean="0"/>
              <a:t>的生成位置和传感器的位置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1564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CNN</a:t>
            </a:r>
            <a:r>
              <a:rPr lang="zh-CN" altLang="en-US" dirty="0" smtClean="0"/>
              <a:t>网络强调：输入输出和 </a:t>
            </a:r>
            <a:r>
              <a:rPr lang="en-US" altLang="zh-CN" dirty="0" smtClean="0"/>
              <a:t>CNN – </a:t>
            </a:r>
            <a:r>
              <a:rPr lang="en-US" altLang="zh-CN" dirty="0" err="1" smtClean="0"/>
              <a:t>FullyConnect</a:t>
            </a:r>
            <a:r>
              <a:rPr lang="en-US" altLang="zh-CN" dirty="0" smtClean="0"/>
              <a:t> </a:t>
            </a:r>
            <a:r>
              <a:rPr lang="zh-CN" altLang="en-US" dirty="0" smtClean="0"/>
              <a:t>拉平处理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003897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915735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328751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286227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176489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16015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10531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9033706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28C-907D-4BAA-B464-885BA79BB930}" type="datetime1">
              <a:rPr lang="en-US" altLang="zh-CN" smtClean="0"/>
              <a:t>10/29/2020</a:t>
            </a:fld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23AC-F8C2-4401-83F0-5DF19CBE3AF7}" type="datetime1">
              <a:rPr lang="en-US" altLang="zh-CN" smtClean="0"/>
              <a:t>10/29/2020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9186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7914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82708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320070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671080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jpe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2.xml"/><Relationship Id="rId3" Type="http://schemas.openxmlformats.org/officeDocument/2006/relationships/slideLayout" Target="../slideLayouts/slideLayout7.xml"/><Relationship Id="rId7" Type="http://schemas.openxmlformats.org/officeDocument/2006/relationships/slideLayout" Target="../slideLayouts/slideLayout1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Relationship Id="rId6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5.xml"/><Relationship Id="rId5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4.xml"/><Relationship Id="rId4" Type="http://schemas.openxmlformats.org/officeDocument/2006/relationships/slideLayout" Target="../slideLayouts/slideLayout8.xml"/><Relationship Id="rId9" Type="http://schemas.openxmlformats.org/officeDocument/2006/relationships/slideLayout" Target="../slideLayouts/slideLayout1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D711-97CB-46CD-9076-31BF8E66043B}" type="datetime1">
              <a:rPr lang="en-US" altLang="zh-CN" smtClean="0"/>
              <a:t>10/29/2020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PPT模版1"/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2" r:id="rId3"/>
    <p:sldLayoutId id="2147483663" r:id="rId4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9D1547-4FD3-4F46-81F2-353927EAC111}" type="datetimeFigureOut">
              <a:rPr lang="zh-CN" altLang="en-US" smtClean="0"/>
              <a:t>2020/10/29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B80C1AE-CE16-497F-9314-ED3C30618AC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302477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  <p:sldLayoutId id="2147483668" r:id="rId3"/>
    <p:sldLayoutId id="2147483669" r:id="rId4"/>
    <p:sldLayoutId id="2147483670" r:id="rId5"/>
    <p:sldLayoutId id="2147483671" r:id="rId6"/>
    <p:sldLayoutId id="2147483672" r:id="rId7"/>
    <p:sldLayoutId id="2147483673" r:id="rId8"/>
    <p:sldLayoutId id="2147483674" r:id="rId9"/>
    <p:sldLayoutId id="2147483675" r:id="rId10"/>
    <p:sldLayoutId id="2147483676" r:id="rId11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6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0.png"/><Relationship Id="rId3" Type="http://schemas.openxmlformats.org/officeDocument/2006/relationships/image" Target="../media/image30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240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5.gif"/><Relationship Id="rId4" Type="http://schemas.openxmlformats.org/officeDocument/2006/relationships/image" Target="../media/image34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7.gif"/><Relationship Id="rId4" Type="http://schemas.openxmlformats.org/officeDocument/2006/relationships/image" Target="../media/image6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gif"/><Relationship Id="rId7" Type="http://schemas.openxmlformats.org/officeDocument/2006/relationships/image" Target="../media/image12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7.gif"/><Relationship Id="rId4" Type="http://schemas.openxmlformats.org/officeDocument/2006/relationships/image" Target="../media/image6.png"/><Relationship Id="rId9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gif"/><Relationship Id="rId4" Type="http://schemas.openxmlformats.org/officeDocument/2006/relationships/image" Target="../media/image2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9.png"/><Relationship Id="rId4" Type="http://schemas.openxmlformats.org/officeDocument/2006/relationships/image" Target="../media/image7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1463963" y="1518373"/>
            <a:ext cx="926407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dirty="0" err="1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Ⅴ&amp;Ⅵ</a:t>
            </a:r>
            <a:r>
              <a:rPr lang="en-US" altLang="zh-CN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Deep Reinforcement Learning</a:t>
            </a:r>
            <a:r>
              <a:rPr lang="zh-CN" altLang="en-US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DRL</a:t>
            </a:r>
            <a:r>
              <a:rPr lang="zh-CN" altLang="en-US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3600" dirty="0" smtClean="0">
                <a:solidFill>
                  <a:schemeClr val="dk1"/>
                </a:solidFill>
              </a:rPr>
              <a:t>  </a:t>
            </a:r>
            <a:endParaRPr lang="zh-CN" altLang="en-U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1110" y="1828102"/>
            <a:ext cx="2426446" cy="2445217"/>
            <a:chOff x="3476151" y="2446802"/>
            <a:chExt cx="2426446" cy="2445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144" b="1059"/>
            <a:stretch/>
          </p:blipFill>
          <p:spPr>
            <a:xfrm>
              <a:off x="3476151" y="2566736"/>
              <a:ext cx="2426446" cy="232528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21" y="4432801"/>
              <a:ext cx="650324" cy="339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193" y="2446802"/>
              <a:ext cx="404866" cy="3847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01" y="2450579"/>
              <a:ext cx="604564" cy="38098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</a:t>
            </a:r>
            <a:r>
              <a:rPr lang="en-US" altLang="zh-CN" sz="2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Carla Environment :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" name="肘形连接符 4"/>
          <p:cNvCxnSpPr/>
          <p:nvPr/>
        </p:nvCxnSpPr>
        <p:spPr>
          <a:xfrm flipV="1">
            <a:off x="637742" y="2065361"/>
            <a:ext cx="2605876" cy="2207958"/>
          </a:xfrm>
          <a:prstGeom prst="bentConnector3">
            <a:avLst>
              <a:gd name="adj1" fmla="val 85788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11820" y="1372701"/>
            <a:ext cx="3194783" cy="4901767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243618" y="2327562"/>
            <a:ext cx="5179944" cy="29674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/>
              <a:t>Reset</a:t>
            </a:r>
            <a:r>
              <a:rPr lang="zh-CN" altLang="en-US" sz="1400" dirty="0" smtClean="0"/>
              <a:t>：</a:t>
            </a:r>
            <a:r>
              <a:rPr lang="en-US" altLang="zh-CN" sz="1400" dirty="0" smtClean="0"/>
              <a:t>spawn vehicle and sensor for each episode</a:t>
            </a:r>
            <a:r>
              <a:rPr lang="zh-CN" altLang="en-US" sz="1400" dirty="0" smtClean="0"/>
              <a:t>；</a:t>
            </a:r>
            <a:endParaRPr lang="en-US" altLang="zh-CN" sz="1400" dirty="0" smtClean="0"/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 smtClean="0"/>
              <a:t>Collision_data</a:t>
            </a:r>
            <a:r>
              <a:rPr lang="en-US" altLang="zh-CN" sz="1400" dirty="0" smtClean="0"/>
              <a:t>: Vehicle have a collision and this episode is done;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err="1" smtClean="0"/>
              <a:t>Process_image</a:t>
            </a:r>
            <a:r>
              <a:rPr lang="en-US" altLang="zh-CN" sz="1400" dirty="0" smtClean="0"/>
              <a:t>: Record a </a:t>
            </a:r>
            <a:r>
              <a:rPr lang="en-US" altLang="zh-CN" sz="1400" dirty="0" err="1" smtClean="0"/>
              <a:t>env</a:t>
            </a:r>
            <a:r>
              <a:rPr lang="en-US" altLang="zh-CN" sz="1400" dirty="0" smtClean="0"/>
              <a:t> state;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sz="1400" dirty="0" smtClean="0"/>
              <a:t>Step: agent interacts with the Carla simulator;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400" dirty="0" smtClean="0"/>
              <a:t>Apply a control based on the action;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400" dirty="0" smtClean="0"/>
              <a:t>Design a reward for the action;</a:t>
            </a:r>
          </a:p>
          <a:p>
            <a:pPr marL="800100" lvl="1" indent="-342900">
              <a:lnSpc>
                <a:spcPct val="150000"/>
              </a:lnSpc>
              <a:buFont typeface="+mj-lt"/>
              <a:buAutoNum type="alphaLcParenR"/>
            </a:pPr>
            <a:r>
              <a:rPr lang="en-US" altLang="zh-CN" sz="1400" dirty="0" smtClean="0"/>
              <a:t>The episode is done or not;</a:t>
            </a:r>
          </a:p>
          <a:p>
            <a:pPr marL="342900" indent="-342900">
              <a:lnSpc>
                <a:spcPct val="150000"/>
              </a:lnSpc>
              <a:buFont typeface="+mj-lt"/>
              <a:buAutoNum type="circleNumDbPlain"/>
            </a:pPr>
            <a:r>
              <a:rPr lang="en-US" altLang="zh-CN" sz="1400" dirty="0" smtClean="0"/>
              <a:t>Find the </a:t>
            </a:r>
            <a:r>
              <a:rPr lang="en-US" altLang="zh-CN" sz="1400" dirty="0" err="1" smtClean="0"/>
              <a:t>startpoint</a:t>
            </a:r>
            <a:r>
              <a:rPr lang="en-US" altLang="zh-CN" sz="1400" dirty="0" smtClean="0"/>
              <a:t>;</a:t>
            </a:r>
          </a:p>
          <a:p>
            <a:pPr marL="342900" indent="-342900">
              <a:lnSpc>
                <a:spcPct val="150000"/>
              </a:lnSpc>
              <a:buFont typeface="+mj-lt"/>
              <a:buAutoNum type="circleNumDbPlain"/>
            </a:pPr>
            <a:r>
              <a:rPr lang="en-US" altLang="zh-CN" sz="1400" dirty="0" smtClean="0"/>
              <a:t>Destroy the actors (vehicle and sensor);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3323990" y="1843530"/>
            <a:ext cx="163153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/>
              <a:t>CarlaEnv</a:t>
            </a:r>
            <a:r>
              <a:rPr lang="en-US" altLang="zh-CN" dirty="0" smtClean="0"/>
              <a:t> Class: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455079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1110" y="1828102"/>
            <a:ext cx="2426446" cy="2445217"/>
            <a:chOff x="3476151" y="2446802"/>
            <a:chExt cx="2426446" cy="2445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144" b="1059"/>
            <a:stretch/>
          </p:blipFill>
          <p:spPr>
            <a:xfrm>
              <a:off x="3476151" y="2566736"/>
              <a:ext cx="2426446" cy="232528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21" y="4432801"/>
              <a:ext cx="650324" cy="339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193" y="2446802"/>
              <a:ext cx="404866" cy="3847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01" y="2450579"/>
              <a:ext cx="604564" cy="38098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 a CNN network :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" name="肘形连接符 4"/>
          <p:cNvCxnSpPr>
            <a:stCxn id="2" idx="0"/>
          </p:cNvCxnSpPr>
          <p:nvPr/>
        </p:nvCxnSpPr>
        <p:spPr>
          <a:xfrm rot="16200000" flipH="1">
            <a:off x="2290312" y="1112056"/>
            <a:ext cx="117325" cy="1789285"/>
          </a:xfrm>
          <a:prstGeom prst="bentConnector4">
            <a:avLst>
              <a:gd name="adj1" fmla="val -194843"/>
              <a:gd name="adj2" fmla="val 83902"/>
            </a:avLst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33239" y="1605886"/>
            <a:ext cx="4209985" cy="4239949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3443425" y="1828102"/>
            <a:ext cx="30378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CNN + Fully Connected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0756468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1110" y="1828102"/>
            <a:ext cx="2426446" cy="2445217"/>
            <a:chOff x="3476151" y="2446802"/>
            <a:chExt cx="2426446" cy="2445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144" b="1059"/>
            <a:stretch/>
          </p:blipFill>
          <p:spPr>
            <a:xfrm>
              <a:off x="3476151" y="2566736"/>
              <a:ext cx="2426446" cy="232528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21" y="4432801"/>
              <a:ext cx="650324" cy="339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193" y="2446802"/>
              <a:ext cx="404866" cy="3847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01" y="2450579"/>
              <a:ext cx="604564" cy="38098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Network by Double DQN: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" name="肘形连接符 4"/>
          <p:cNvCxnSpPr>
            <a:stCxn id="2" idx="3"/>
          </p:cNvCxnSpPr>
          <p:nvPr/>
        </p:nvCxnSpPr>
        <p:spPr>
          <a:xfrm flipV="1">
            <a:off x="2667556" y="2006221"/>
            <a:ext cx="1112874" cy="1104457"/>
          </a:xfrm>
          <a:prstGeom prst="bentConnector3">
            <a:avLst>
              <a:gd name="adj1" fmla="val 1729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8751" y="1665027"/>
            <a:ext cx="5843967" cy="4218722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6418997" y="1948036"/>
            <a:ext cx="1583140" cy="317493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6596418" y="2963684"/>
            <a:ext cx="4826757" cy="1030561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6596417" y="4273319"/>
            <a:ext cx="2583977" cy="32142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6835253" y="4851147"/>
            <a:ext cx="4283123" cy="321427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 flipH="1">
            <a:off x="5713863" y="2110854"/>
            <a:ext cx="564107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/>
          <p:nvPr/>
        </p:nvCxnSpPr>
        <p:spPr>
          <a:xfrm flipH="1" flipV="1">
            <a:off x="5713863" y="3179928"/>
            <a:ext cx="812042" cy="11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直接箭头连接符 18"/>
          <p:cNvCxnSpPr/>
          <p:nvPr/>
        </p:nvCxnSpPr>
        <p:spPr>
          <a:xfrm flipH="1" flipV="1">
            <a:off x="5713863" y="4422659"/>
            <a:ext cx="812042" cy="113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箭头连接符 19"/>
          <p:cNvCxnSpPr/>
          <p:nvPr/>
        </p:nvCxnSpPr>
        <p:spPr>
          <a:xfrm flipH="1" flipV="1">
            <a:off x="5713863" y="4995938"/>
            <a:ext cx="1037230" cy="1592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4144081" y="1799806"/>
            <a:ext cx="20974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Obtain the current state </a:t>
            </a:r>
          </a:p>
          <a:p>
            <a:r>
              <a:rPr lang="en-US" altLang="zh-CN" sz="1400" dirty="0" smtClean="0"/>
              <a:t>(</a:t>
            </a:r>
            <a:r>
              <a:rPr lang="en-US" altLang="zh-CN" sz="1400" dirty="0" err="1" smtClean="0"/>
              <a:t>rbg</a:t>
            </a:r>
            <a:r>
              <a:rPr lang="en-US" altLang="zh-CN" sz="1400" dirty="0" smtClean="0"/>
              <a:t>-image)</a:t>
            </a:r>
            <a:endParaRPr lang="zh-CN" altLang="en-US" sz="1400" dirty="0"/>
          </a:p>
        </p:txBody>
      </p:sp>
      <p:sp>
        <p:nvSpPr>
          <p:cNvPr id="23" name="文本框 22"/>
          <p:cNvSpPr txBox="1"/>
          <p:nvPr/>
        </p:nvSpPr>
        <p:spPr>
          <a:xfrm>
            <a:off x="4409075" y="3026039"/>
            <a:ext cx="12695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Epsilon-greedy</a:t>
            </a:r>
            <a:endParaRPr lang="zh-CN" altLang="en-US" sz="1400" dirty="0"/>
          </a:p>
        </p:txBody>
      </p:sp>
      <p:sp>
        <p:nvSpPr>
          <p:cNvPr id="24" name="文本框 23"/>
          <p:cNvSpPr txBox="1"/>
          <p:nvPr/>
        </p:nvSpPr>
        <p:spPr>
          <a:xfrm>
            <a:off x="3379514" y="4268770"/>
            <a:ext cx="256522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Agent interacts with Carla </a:t>
            </a:r>
            <a:r>
              <a:rPr lang="en-US" altLang="zh-CN" sz="1400" dirty="0" err="1" smtClean="0"/>
              <a:t>Env</a:t>
            </a:r>
            <a:r>
              <a:rPr lang="en-US" altLang="zh-CN" sz="1400" dirty="0" smtClean="0"/>
              <a:t> </a:t>
            </a:r>
            <a:endParaRPr lang="zh-CN" altLang="en-US" sz="1400" dirty="0"/>
          </a:p>
        </p:txBody>
      </p:sp>
      <p:sp>
        <p:nvSpPr>
          <p:cNvPr id="25" name="文本框 24"/>
          <p:cNvSpPr txBox="1"/>
          <p:nvPr/>
        </p:nvSpPr>
        <p:spPr>
          <a:xfrm>
            <a:off x="4612953" y="4829268"/>
            <a:ext cx="126072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Replay Buffer</a:t>
            </a:r>
            <a:endParaRPr lang="zh-CN" altLang="en-US" sz="1400" dirty="0"/>
          </a:p>
        </p:txBody>
      </p:sp>
      <p:sp>
        <p:nvSpPr>
          <p:cNvPr id="26" name="矩形 25"/>
          <p:cNvSpPr/>
          <p:nvPr/>
        </p:nvSpPr>
        <p:spPr>
          <a:xfrm>
            <a:off x="6068751" y="1257448"/>
            <a:ext cx="14194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Collect data  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1542039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41110" y="1828102"/>
            <a:ext cx="2426446" cy="2445217"/>
            <a:chOff x="3476151" y="2446802"/>
            <a:chExt cx="2426446" cy="2445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144" b="1059"/>
            <a:stretch/>
          </p:blipFill>
          <p:spPr>
            <a:xfrm>
              <a:off x="3476151" y="2566736"/>
              <a:ext cx="2426446" cy="232528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21" y="4432801"/>
              <a:ext cx="650324" cy="339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193" y="2446802"/>
              <a:ext cx="404866" cy="3847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01" y="2450579"/>
              <a:ext cx="604564" cy="38098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Network by Double DQN: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cxnSp>
        <p:nvCxnSpPr>
          <p:cNvPr id="5" name="肘形连接符 4"/>
          <p:cNvCxnSpPr>
            <a:stCxn id="2" idx="3"/>
          </p:cNvCxnSpPr>
          <p:nvPr/>
        </p:nvCxnSpPr>
        <p:spPr>
          <a:xfrm flipV="1">
            <a:off x="2667556" y="2006221"/>
            <a:ext cx="1112874" cy="1104457"/>
          </a:xfrm>
          <a:prstGeom prst="bentConnector3">
            <a:avLst>
              <a:gd name="adj1" fmla="val 17297"/>
            </a:avLst>
          </a:prstGeom>
          <a:ln w="381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6068751" y="1257448"/>
            <a:ext cx="172425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Training Model  </a:t>
            </a:r>
            <a:endParaRPr lang="zh-CN" altLang="en-US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06876" y="1657558"/>
            <a:ext cx="4972050" cy="1228725"/>
          </a:xfrm>
          <a:prstGeom prst="rect">
            <a:avLst/>
          </a:prstGeom>
        </p:spPr>
      </p:pic>
      <p:sp>
        <p:nvSpPr>
          <p:cNvPr id="27" name="矩形 26"/>
          <p:cNvSpPr/>
          <p:nvPr/>
        </p:nvSpPr>
        <p:spPr>
          <a:xfrm>
            <a:off x="6246125" y="2443905"/>
            <a:ext cx="4876799" cy="39028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文本框 27"/>
          <p:cNvSpPr txBox="1"/>
          <p:nvPr/>
        </p:nvSpPr>
        <p:spPr>
          <a:xfrm>
            <a:off x="4297214" y="2485156"/>
            <a:ext cx="12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Multi Threads</a:t>
            </a:r>
            <a:endParaRPr lang="zh-CN" altLang="en-US" sz="1400" dirty="0"/>
          </a:p>
        </p:txBody>
      </p:sp>
      <p:cxnSp>
        <p:nvCxnSpPr>
          <p:cNvPr id="29" name="直接箭头连接符 28"/>
          <p:cNvCxnSpPr/>
          <p:nvPr/>
        </p:nvCxnSpPr>
        <p:spPr>
          <a:xfrm flipH="1">
            <a:off x="5675240" y="2639044"/>
            <a:ext cx="393511" cy="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0" name="图片 2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6125" y="3110677"/>
            <a:ext cx="4932801" cy="2625931"/>
          </a:xfrm>
          <a:prstGeom prst="rect">
            <a:avLst/>
          </a:prstGeom>
        </p:spPr>
      </p:pic>
      <p:sp>
        <p:nvSpPr>
          <p:cNvPr id="31" name="矩形 30"/>
          <p:cNvSpPr/>
          <p:nvPr/>
        </p:nvSpPr>
        <p:spPr>
          <a:xfrm>
            <a:off x="6302128" y="4273319"/>
            <a:ext cx="3274052" cy="307780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2" name="直接箭头连接符 31"/>
          <p:cNvCxnSpPr/>
          <p:nvPr/>
        </p:nvCxnSpPr>
        <p:spPr>
          <a:xfrm flipH="1">
            <a:off x="5813365" y="4427882"/>
            <a:ext cx="393511" cy="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4527877" y="4265790"/>
            <a:ext cx="12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Loss function</a:t>
            </a:r>
            <a:endParaRPr lang="zh-CN" altLang="en-US" sz="1400" dirty="0"/>
          </a:p>
        </p:txBody>
      </p:sp>
      <p:sp>
        <p:nvSpPr>
          <p:cNvPr id="35" name="矩形 34"/>
          <p:cNvSpPr/>
          <p:nvPr/>
        </p:nvSpPr>
        <p:spPr>
          <a:xfrm>
            <a:off x="6358993" y="3275463"/>
            <a:ext cx="2552995" cy="416535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4527877" y="3378438"/>
            <a:ext cx="121074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Q-value(s, a)</a:t>
            </a:r>
            <a:endParaRPr lang="zh-CN" altLang="en-US" sz="1400" dirty="0"/>
          </a:p>
        </p:txBody>
      </p:sp>
      <p:cxnSp>
        <p:nvCxnSpPr>
          <p:cNvPr id="37" name="直接箭头连接符 36"/>
          <p:cNvCxnSpPr/>
          <p:nvPr/>
        </p:nvCxnSpPr>
        <p:spPr>
          <a:xfrm flipH="1">
            <a:off x="5813365" y="3530053"/>
            <a:ext cx="393511" cy="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/>
          <p:cNvSpPr/>
          <p:nvPr/>
        </p:nvSpPr>
        <p:spPr>
          <a:xfrm>
            <a:off x="6358993" y="3842936"/>
            <a:ext cx="4595610" cy="422853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5813364" y="4052089"/>
            <a:ext cx="393511" cy="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/>
          <p:cNvSpPr txBox="1"/>
          <p:nvPr/>
        </p:nvSpPr>
        <p:spPr>
          <a:xfrm>
            <a:off x="4527877" y="3868319"/>
            <a:ext cx="16435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smtClean="0"/>
              <a:t>Target Q-value</a:t>
            </a:r>
            <a:endParaRPr lang="zh-CN" altLang="en-US" sz="1400" dirty="0"/>
          </a:p>
        </p:txBody>
      </p:sp>
      <p:sp>
        <p:nvSpPr>
          <p:cNvPr id="42" name="矩形 41"/>
          <p:cNvSpPr/>
          <p:nvPr/>
        </p:nvSpPr>
        <p:spPr>
          <a:xfrm>
            <a:off x="6358993" y="4700750"/>
            <a:ext cx="1661341" cy="994916"/>
          </a:xfrm>
          <a:prstGeom prst="rect">
            <a:avLst/>
          </a:prstGeom>
          <a:noFill/>
          <a:ln w="19050">
            <a:solidFill>
              <a:schemeClr val="accent1">
                <a:lumMod val="60000"/>
                <a:lumOff val="40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5852614" y="5071652"/>
            <a:ext cx="393511" cy="227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/>
          <p:cNvSpPr txBox="1"/>
          <p:nvPr/>
        </p:nvSpPr>
        <p:spPr>
          <a:xfrm>
            <a:off x="4902588" y="4947087"/>
            <a:ext cx="121074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dirty="0" err="1" smtClean="0"/>
              <a:t>Pytorch</a:t>
            </a:r>
            <a:r>
              <a:rPr lang="en-US" altLang="zh-CN" sz="1400" dirty="0"/>
              <a:t> Gradient Descent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94803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2638" y="1345686"/>
            <a:ext cx="5973170" cy="3049884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7740705" y="1200738"/>
                <a:ext cx="4058290" cy="328590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Action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</a:t>
                </a: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Environment interaction new transition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Replay buffer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Mini-batch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Critic DQN gradient descent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Adam optimizer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Actor gradient 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ascent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Update the target network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Critic input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：</a:t>
                </a: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actor predicts action</a:t>
                </a:r>
                <a:r>
                  <a:rPr lang="zh-CN" altLang="en-US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；</a:t>
                </a:r>
                <a:endParaRPr lang="en-US" altLang="zh-CN" sz="140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 marL="342900" indent="-342900">
                  <a:lnSpc>
                    <a:spcPct val="150000"/>
                  </a:lnSpc>
                  <a:buFont typeface="+mj-ea"/>
                  <a:buAutoNum type="circleNumDbPlain"/>
                </a:pPr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Critic update actor parameter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zh-CN" sz="14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𝜃</m:t>
                        </m:r>
                      </m:e>
                      <m:sup>
                        <m:r>
                          <a:rPr lang="zh-CN" altLang="en-US" sz="1400" i="1">
                            <a:latin typeface="Cambria Math" panose="02040503050406030204" pitchFamily="18" charset="0"/>
                          </a:rPr>
                          <m:t>𝜇</m:t>
                        </m:r>
                      </m:sup>
                    </m:sSup>
                  </m:oMath>
                </a14:m>
                <a:r>
                  <a:rPr lang="en-US" altLang="zh-CN" sz="1400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; </a:t>
                </a:r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0705" y="1200738"/>
                <a:ext cx="4058290" cy="3285900"/>
              </a:xfrm>
              <a:prstGeom prst="rect">
                <a:avLst/>
              </a:prstGeom>
              <a:blipFill rotWithShape="0">
                <a:blip r:embed="rId4"/>
                <a:stretch>
                  <a:fillRect l="-751" b="-148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矩形 5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DDPG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1698374" y="241078"/>
            <a:ext cx="9390199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Deep Deterministic Policy Gradient (DDPG Policy Gradient )</a:t>
            </a:r>
          </a:p>
        </p:txBody>
      </p:sp>
      <p:grpSp>
        <p:nvGrpSpPr>
          <p:cNvPr id="8" name="组合 7"/>
          <p:cNvGrpSpPr/>
          <p:nvPr/>
        </p:nvGrpSpPr>
        <p:grpSpPr>
          <a:xfrm>
            <a:off x="982638" y="4584233"/>
            <a:ext cx="4175571" cy="1687350"/>
            <a:chOff x="219739" y="3640093"/>
            <a:chExt cx="4175571" cy="1687350"/>
          </a:xfrm>
        </p:grpSpPr>
        <p:sp>
          <p:nvSpPr>
            <p:cNvPr id="9" name="文本框 8"/>
            <p:cNvSpPr txBox="1"/>
            <p:nvPr/>
          </p:nvSpPr>
          <p:spPr>
            <a:xfrm>
              <a:off x="219739" y="3640093"/>
              <a:ext cx="127791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 smtClean="0"/>
                <a:t>Critic DQN</a:t>
              </a:r>
              <a:endParaRPr lang="zh-CN" altLang="en-US" sz="20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0" name="文本框 9"/>
                <p:cNvSpPr txBox="1"/>
                <p:nvPr/>
              </p:nvSpPr>
              <p:spPr>
                <a:xfrm>
                  <a:off x="1040767" y="4030206"/>
                  <a:ext cx="3220369" cy="689804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𝐿</m:t>
                        </m:r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altLang="zh-CN" sz="16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1600" i="1">
                                <a:latin typeface="Cambria Math" panose="02040503050406030204" pitchFamily="18" charset="0"/>
                              </a:rPr>
                              <m:t>𝜃</m:t>
                            </m:r>
                          </m:e>
                          <m:sup>
                            <m:r>
                              <a:rPr lang="en-US" altLang="zh-CN" sz="1600" i="1">
                                <a:latin typeface="Cambria Math" panose="02040503050406030204" pitchFamily="18" charset="0"/>
                              </a:rPr>
                              <m:t>𝑄</m:t>
                            </m:r>
                          </m:sup>
                        </m:sSup>
                        <m:r>
                          <a:rPr lang="en-US" altLang="zh-CN" sz="1600" b="0" i="1" smtClean="0">
                            <a:latin typeface="Cambria Math" panose="02040503050406030204" pitchFamily="18" charset="0"/>
                          </a:rPr>
                          <m:t>)=</m:t>
                        </m:r>
                        <m:f>
                          <m:fPr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𝑁</m:t>
                            </m:r>
                          </m:den>
                        </m:f>
                        <m:nary>
                          <m:naryPr>
                            <m:chr m:val="∑"/>
                            <m:supHide m:val="on"/>
                            <m:ctrl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m:rPr>
                                <m:brk m:alnAt="7"/>
                              </m:rPr>
                              <a:rPr lang="en-US" altLang="zh-CN" sz="1600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/>
                          <m:e>
                            <m:sSup>
                              <m:sSupPr>
                                <m:ctrlP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sSub>
                                  <m:sSubPr>
                                    <m:ctrlPr>
                                      <a:rPr lang="en-US" altLang="zh-CN" sz="160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sSub>
                                  <m:sSubPr>
                                    <m:ctrlP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e>
                                  <m:sub>
                                    <m:r>
                                      <a:rPr lang="en-US" altLang="zh-CN" sz="16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𝒊</m:t>
                                    </m:r>
                                  </m:sub>
                                </m:sSub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1600" b="0" i="1" smtClean="0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1600" b="0" i="1" smtClean="0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))</m:t>
                                </m:r>
                              </m:e>
                              <m:sup>
                                <m:r>
                                  <a:rPr lang="en-US" altLang="zh-CN" sz="16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oMath>
                    </m:oMathPara>
                  </a14:m>
                  <a:endParaRPr lang="zh-CN" altLang="en-US" dirty="0"/>
                </a:p>
              </p:txBody>
            </p:sp>
          </mc:Choice>
          <mc:Fallback xmlns="">
            <p:sp>
              <p:nvSpPr>
                <p:cNvPr id="136" name="文本框 13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040767" y="4030206"/>
                  <a:ext cx="3220369" cy="689804"/>
                </a:xfrm>
                <a:prstGeom prst="rect">
                  <a:avLst/>
                </a:prstGeom>
                <a:blipFill rotWithShape="0"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11" name="文本框 10"/>
            <p:cNvSpPr txBox="1"/>
            <p:nvPr/>
          </p:nvSpPr>
          <p:spPr>
            <a:xfrm>
              <a:off x="249551" y="4036554"/>
              <a:ext cx="760144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 smtClean="0"/>
                <a:t>MSE</a:t>
              </a:r>
              <a:r>
                <a:rPr lang="zh-CN" altLang="en-US" sz="1600" dirty="0" smtClean="0"/>
                <a:t>：</a:t>
              </a:r>
              <a:endParaRPr lang="zh-CN" altLang="en-US" sz="1600" dirty="0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2" name="矩形 11"/>
                <p:cNvSpPr/>
                <p:nvPr/>
              </p:nvSpPr>
              <p:spPr>
                <a:xfrm>
                  <a:off x="1111712" y="4616799"/>
                  <a:ext cx="1851084" cy="338554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sz="1600" dirty="0" smtClean="0"/>
                    <a:t>: target</a:t>
                  </a:r>
                  <a:r>
                    <a:rPr lang="zh-CN" altLang="en-US" sz="1600" dirty="0" smtClean="0"/>
                    <a:t> </a:t>
                  </a:r>
                  <a:r>
                    <a:rPr lang="en-US" altLang="zh-CN" sz="1600" dirty="0" smtClean="0"/>
                    <a:t>DQN label</a:t>
                  </a:r>
                  <a:endParaRPr lang="en-US" altLang="zh-CN" dirty="0" smtClean="0"/>
                </a:p>
              </p:txBody>
            </p:sp>
          </mc:Choice>
          <mc:Fallback xmlns="">
            <p:sp>
              <p:nvSpPr>
                <p:cNvPr id="138" name="矩形 137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11712" y="4616799"/>
                  <a:ext cx="1851084" cy="338554"/>
                </a:xfrm>
                <a:prstGeom prst="rect">
                  <a:avLst/>
                </a:prstGeom>
                <a:blipFill rotWithShape="0">
                  <a:blip r:embed="rId6"/>
                  <a:stretch>
                    <a:fillRect t="-5357" r="-658" b="-21429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13" name="矩形 12"/>
                <p:cNvSpPr/>
                <p:nvPr/>
              </p:nvSpPr>
              <p:spPr>
                <a:xfrm>
                  <a:off x="1104024" y="4955353"/>
                  <a:ext cx="3291286" cy="37209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a14:m>
                  <a:r>
                    <a:rPr lang="en-US" altLang="zh-CN" sz="1600" dirty="0" smtClean="0"/>
                    <a:t>=</a:t>
                  </a:r>
                  <a14:m>
                    <m:oMath xmlns:m="http://schemas.openxmlformats.org/officeDocument/2006/math"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altLang="zh-CN" sz="1600" i="1">
                          <a:latin typeface="Cambria Math" panose="02040503050406030204" pitchFamily="18" charset="0"/>
                        </a:rPr>
                        <m:t>γ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𝑄</m:t>
                          </m:r>
                        </m:e>
                        <m:sup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,</m:t>
                      </m:r>
                      <m:sSup>
                        <m:sSupPr>
                          <m:ctrlP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p>
                          <m:r>
                            <a:rPr lang="en-US" altLang="zh-CN" sz="1600" b="0" i="1" smtClean="0">
                              <a:solidFill>
                                <a:srgbClr val="FF0000"/>
                              </a:solidFill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altLang="zh-CN" sz="1600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|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sz="1600" b="0" i="1" smtClean="0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)|</m:t>
                      </m:r>
                      <m:sSup>
                        <m:sSupPr>
                          <m:ctrlPr>
                            <a:rPr lang="en-US" altLang="zh-CN" sz="1600" b="0" i="1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zh-CN" altLang="en-US" sz="1600" b="0" i="1" smtClean="0">
                              <a:latin typeface="Cambria Math" panose="02040503050406030204" pitchFamily="18" charset="0"/>
                            </a:rPr>
                            <m:t>𝜃</m:t>
                          </m:r>
                        </m:e>
                        <m:sup>
                          <m:sSup>
                            <m:sSupPr>
                              <m:ctrlP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𝑄</m:t>
                              </m:r>
                            </m:e>
                            <m:sup>
                              <m:r>
                                <a:rPr lang="en-US" altLang="zh-CN" sz="1600" b="0" i="1" smtClean="0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sup>
                      </m:sSup>
                      <m:r>
                        <a:rPr lang="en-US" altLang="zh-CN" sz="1600" b="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a14:m>
                  <a:endParaRPr lang="zh-CN" altLang="en-US" sz="1600" dirty="0"/>
                </a:p>
              </p:txBody>
            </p:sp>
          </mc:Choice>
          <mc:Fallback xmlns="">
            <p:sp>
              <p:nvSpPr>
                <p:cNvPr id="139" name="矩形 138"/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104024" y="4955353"/>
                  <a:ext cx="3291286" cy="372090"/>
                </a:xfrm>
                <a:prstGeom prst="rect">
                  <a:avLst/>
                </a:prstGeom>
                <a:blipFill rotWithShape="0">
                  <a:blip r:embed="rId7"/>
                  <a:stretch>
                    <a:fillRect b="-21311"/>
                  </a:stretch>
                </a:blipFill>
              </p:spPr>
              <p:txBody>
                <a:bodyPr/>
                <a:lstStyle/>
                <a:p>
                  <a:r>
                    <a:rPr lang="zh-CN" alt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14" name="文本框 13"/>
          <p:cNvSpPr txBox="1"/>
          <p:nvPr/>
        </p:nvSpPr>
        <p:spPr>
          <a:xfrm>
            <a:off x="5897291" y="4568610"/>
            <a:ext cx="237263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dirty="0" smtClean="0"/>
              <a:t>Actor Policy Network</a:t>
            </a:r>
            <a:endParaRPr lang="zh-CN" altLang="en-US" sz="2000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矩形 14"/>
              <p:cNvSpPr/>
              <p:nvPr/>
            </p:nvSpPr>
            <p:spPr>
              <a:xfrm>
                <a:off x="5897291" y="4968720"/>
                <a:ext cx="7305530" cy="1506951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00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00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𝛻</m:t>
                        </m:r>
                      </m:e>
                      <m:sub>
                        <m:sSup>
                          <m:sSupPr>
                            <m:ctrlPr>
                              <a:rPr lang="en-US" altLang="zh-CN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zh-CN" alt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𝜽</m:t>
                            </m:r>
                          </m:e>
                          <m:sup>
                            <m:r>
                              <a:rPr lang="zh-CN" altLang="en-US" sz="2000" b="1" i="1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</a:rPr>
                              <m:t>𝝁</m:t>
                            </m:r>
                          </m:sup>
                        </m:sSup>
                      </m:sub>
                    </m:sSub>
                    <m:r>
                      <a:rPr lang="en-US" altLang="zh-CN" sz="2000" b="0" i="1" smtClean="0">
                        <a:latin typeface="Cambria Math" panose="02040503050406030204" pitchFamily="18" charset="0"/>
                      </a:rPr>
                      <m:t>𝐽</m:t>
                    </m:r>
                  </m:oMath>
                </a14:m>
                <a:r>
                  <a:rPr lang="en-US" altLang="zh-CN" sz="2000" dirty="0" smtClean="0"/>
                  <a:t>=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num>
                      <m:den>
                        <m: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𝑁</m:t>
                        </m:r>
                      </m:den>
                    </m:f>
                    <m:nary>
                      <m:naryPr>
                        <m:chr m:val="∑"/>
                        <m:supHide m:val="on"/>
                        <m:ctrl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7"/>
                          </m:rPr>
                          <a:rPr lang="en-US" altLang="zh-CN" sz="2000" b="0" i="1" smtClean="0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begChr m:val="["/>
                            <m:endChr m:val="]"/>
                            <m:ctrlP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  <m:t>𝛻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zh-CN" altLang="en-US" sz="2000" i="1">
                                <a:latin typeface="Cambria Math" panose="02040503050406030204" pitchFamily="18" charset="0"/>
                              </a:rPr>
                              <m:t>𝜇</m:t>
                            </m:r>
                            <m:d>
                              <m:d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  <m:e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𝜇</m:t>
                                    </m:r>
                                  </m:sup>
                                </m:sSup>
                              </m:e>
                            </m:d>
                            <m:r>
                              <a:rPr lang="en-US" altLang="zh-CN" sz="2000" b="0" i="1" smtClean="0">
                                <a:latin typeface="Cambria Math" panose="02040503050406030204" pitchFamily="18" charset="0"/>
                              </a:rPr>
                              <m:t>∗</m:t>
                            </m:r>
                            <m:sSub>
                              <m:sSubPr>
                                <m:ctrlPr>
                                  <a:rPr lang="en-US" altLang="zh-CN" sz="2000" i="1"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𝛻</m:t>
                                    </m:r>
                                  </m:e>
                                  <m:sub>
                                    <m:r>
                                      <a:rPr lang="en-US" altLang="zh-CN" sz="2000" b="1" i="1" smtClean="0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𝒂</m:t>
                                    </m:r>
                                  </m:sub>
                                </m:sSub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𝑄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(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,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|</m:t>
                                </m:r>
                                <m:sSup>
                                  <m:sSup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zh-CN" altLang="en-US" sz="2000" i="1">
                                        <a:latin typeface="Cambria Math" panose="02040503050406030204" pitchFamily="18" charset="0"/>
                                      </a:rPr>
                                      <m:t>𝜃</m:t>
                                    </m:r>
                                  </m:e>
                                  <m:sup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𝑄</m:t>
                                    </m:r>
                                  </m:sup>
                                </m:sSup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)|</m:t>
                                </m:r>
                              </m:e>
                              <m:sub>
                                <m:r>
                                  <a:rPr lang="en-US" altLang="zh-CN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𝒂</m:t>
                                </m:r>
                                <m:r>
                                  <a:rPr lang="en-US" altLang="zh-CN" sz="2000" b="1" i="1" smtClean="0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zh-CN" altLang="en-US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𝝁</m:t>
                                </m:r>
                                <m:d>
                                  <m:dPr>
                                    <m:ctrlP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US" altLang="zh-CN" sz="2000" b="1" i="1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𝒔</m:t>
                                    </m:r>
                                  </m:e>
                                </m:d>
                                <m:r>
                                  <a:rPr lang="en-US" altLang="zh-CN" sz="2000" b="1" i="1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</a:rPr>
                                  <m:t>,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𝑠</m:t>
                                </m:r>
                                <m:r>
                                  <a:rPr lang="en-US" altLang="zh-CN" sz="2000" i="1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sSub>
                                  <m:sSubPr>
                                    <m:ctrlP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000" b="0" i="1" smtClean="0">
                                        <a:latin typeface="Cambria Math" panose="02040503050406030204" pitchFamily="18" charset="0"/>
                                      </a:rPr>
                                      <m:t>𝑠</m:t>
                                    </m:r>
                                  </m:e>
                                  <m:sub>
                                    <m:r>
                                      <a:rPr lang="en-US" altLang="zh-CN" sz="2000" i="1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sub>
                            </m:sSub>
                          </m:e>
                        </m:d>
                      </m:e>
                    </m:nary>
                  </m:oMath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𝜃</m:t>
                              </m:r>
                            </m:e>
                            <m:sup>
                              <m:r>
                                <a:rPr lang="zh-CN" altLang="en-US" i="1">
                                  <a:latin typeface="Cambria Math" panose="02040503050406030204" pitchFamily="18" charset="0"/>
                                </a:rPr>
                                <m:t>𝜇</m:t>
                              </m:r>
                            </m:sup>
                          </m:sSup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=−</m:t>
                      </m:r>
                      <m:f>
                        <m:f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supHide m:val="on"/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7"/>
                            </m:rPr>
                            <a:rPr lang="en-US" altLang="zh-CN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/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𝑄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𝑎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)</m:t>
                          </m:r>
                        </m:e>
                      </m:nary>
                    </m:oMath>
                  </m:oMathPara>
                </a14:m>
                <a:endParaRPr lang="en-US" altLang="zh-CN" dirty="0" smtClean="0"/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𝒂</m:t>
                      </m:r>
                      <m:r>
                        <a:rPr lang="en-US" altLang="zh-CN" b="1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zh-CN" altLang="en-US" b="1" i="1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𝝁</m:t>
                      </m:r>
                      <m:d>
                        <m:dPr>
                          <m:ctrlP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1" i="1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  <m:t>𝒔</m:t>
                          </m:r>
                        </m:e>
                      </m:d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5" name="矩形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897291" y="4968720"/>
                <a:ext cx="7305530" cy="1506951"/>
              </a:xfrm>
              <a:prstGeom prst="rect">
                <a:avLst/>
              </a:prstGeom>
              <a:blipFill rotWithShape="0">
                <a:blip r:embed="rId8"/>
                <a:stretch>
                  <a:fillRect t="-2834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53790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0163" y="337361"/>
            <a:ext cx="127586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Project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009564" y="1193081"/>
            <a:ext cx="22229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/>
              <a:t>Control Method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111126" y="1554747"/>
            <a:ext cx="7729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Goal</a:t>
            </a:r>
            <a:endParaRPr lang="zh-CN" altLang="en-US" sz="2400" b="1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86" y="2084106"/>
            <a:ext cx="5674394" cy="3111142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6009564" y="1654746"/>
            <a:ext cx="343581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Keyboard;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PID;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Behavior Cloning;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Reinforcement learning (DQN);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061881" y="3316740"/>
            <a:ext cx="10486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/>
              <a:t>Sensor</a:t>
            </a:r>
            <a:endParaRPr lang="zh-CN" altLang="en-US" sz="2400" b="1" dirty="0"/>
          </a:p>
        </p:txBody>
      </p:sp>
      <p:sp>
        <p:nvSpPr>
          <p:cNvPr id="10" name="文本框 9"/>
          <p:cNvSpPr txBox="1"/>
          <p:nvPr/>
        </p:nvSpPr>
        <p:spPr>
          <a:xfrm>
            <a:off x="6061881" y="3890705"/>
            <a:ext cx="181197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RGB-image;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Depth-image;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Lidar;</a:t>
            </a:r>
          </a:p>
        </p:txBody>
      </p:sp>
    </p:spTree>
    <p:extLst>
      <p:ext uri="{BB962C8B-B14F-4D97-AF65-F5344CB8AC3E}">
        <p14:creationId xmlns:p14="http://schemas.microsoft.com/office/powerpoint/2010/main" val="32257739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0163" y="337361"/>
            <a:ext cx="307167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Just the beginning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68740" y="1587689"/>
            <a:ext cx="397294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Improve the RL control 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Steer, Throttle, brake and more 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Policy gradient ;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68740" y="2690883"/>
            <a:ext cx="3418436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Autonomous driving license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Side parking </a:t>
            </a:r>
            <a:r>
              <a:rPr lang="en-US" altLang="zh-CN" dirty="0" smtClean="0"/>
              <a:t>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Reversing into the garage </a:t>
            </a:r>
            <a:r>
              <a:rPr lang="en-US" altLang="zh-CN" dirty="0" smtClean="0"/>
              <a:t>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/>
              <a:t>Right angle </a:t>
            </a:r>
            <a:r>
              <a:rPr lang="en-US" altLang="zh-CN" dirty="0" smtClean="0"/>
              <a:t>bend;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0887" y="2215487"/>
            <a:ext cx="3816424" cy="1783307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515" y="2215487"/>
            <a:ext cx="3656951" cy="1837899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668740" y="4234849"/>
            <a:ext cx="157523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/>
              <a:t>Multi-agent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V2V ;</a:t>
            </a:r>
          </a:p>
          <a:p>
            <a:pPr marL="742950" lvl="1" indent="-285750">
              <a:buFont typeface="Wingdings" panose="05000000000000000000" pitchFamily="2" charset="2"/>
              <a:buChar char="ü"/>
            </a:pPr>
            <a:r>
              <a:rPr lang="en-US" altLang="zh-CN" dirty="0" smtClean="0"/>
              <a:t>V2X ;</a:t>
            </a: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0887" y="4092256"/>
            <a:ext cx="3816424" cy="2194444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39515" y="4092256"/>
            <a:ext cx="3656951" cy="2194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0600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33799" y="391952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063150" y="2126054"/>
            <a:ext cx="6065699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Introduce the Deep Reinforcement Learning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Double Deep Q Network (Double-DQN value-based)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Playing Carla with </a:t>
            </a:r>
            <a:r>
              <a:rPr lang="en-US" altLang="zh-CN" dirty="0"/>
              <a:t>Double-DQN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Deep Deterministic Policy Gradient </a:t>
            </a:r>
            <a:r>
              <a:rPr lang="en-US" altLang="zh-CN" dirty="0"/>
              <a:t>(DDPG Policy Gradient </a:t>
            </a:r>
            <a:r>
              <a:rPr lang="en-US" altLang="zh-CN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Playing Carla with DDPG</a:t>
            </a:r>
          </a:p>
        </p:txBody>
      </p:sp>
    </p:spTree>
    <p:extLst>
      <p:ext uri="{BB962C8B-B14F-4D97-AF65-F5344CB8AC3E}">
        <p14:creationId xmlns:p14="http://schemas.microsoft.com/office/powerpoint/2010/main" val="2071365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63452" y="346460"/>
            <a:ext cx="5265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Deep Reinforcement Learning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4" name="组合 33"/>
          <p:cNvGrpSpPr/>
          <p:nvPr/>
        </p:nvGrpSpPr>
        <p:grpSpPr>
          <a:xfrm>
            <a:off x="-352571" y="942957"/>
            <a:ext cx="8650410" cy="1431192"/>
            <a:chOff x="-352571" y="942957"/>
            <a:chExt cx="8650410" cy="1431192"/>
          </a:xfrm>
        </p:grpSpPr>
        <p:sp>
          <p:nvSpPr>
            <p:cNvPr id="5" name="矩形 4"/>
            <p:cNvSpPr/>
            <p:nvPr/>
          </p:nvSpPr>
          <p:spPr>
            <a:xfrm>
              <a:off x="218540" y="942957"/>
              <a:ext cx="5842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Investigation:</a:t>
              </a:r>
            </a:p>
          </p:txBody>
        </p:sp>
        <p:sp>
          <p:nvSpPr>
            <p:cNvPr id="7" name="矩形 6"/>
            <p:cNvSpPr/>
            <p:nvPr/>
          </p:nvSpPr>
          <p:spPr>
            <a:xfrm>
              <a:off x="-352571" y="1266153"/>
              <a:ext cx="8650410" cy="11079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buFont typeface="+mj-ea"/>
                <a:buAutoNum type="circleNumDbPlain"/>
              </a:pPr>
              <a:r>
                <a:rPr lang="en-US" altLang="zh-CN" sz="16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Have you heard of reinforcement learning ?</a:t>
              </a:r>
            </a:p>
            <a:p>
              <a:pPr marL="1257300" lvl="2" indent="-342900">
                <a:buFont typeface="+mj-ea"/>
                <a:buAutoNum type="circleNumDbPlain"/>
              </a:pPr>
              <a:r>
                <a:rPr lang="en-US" altLang="zh-CN" sz="16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Know how RL works ?</a:t>
              </a:r>
            </a:p>
            <a:p>
              <a:pPr marL="1257300" lvl="2" indent="-342900">
                <a:buFont typeface="+mj-ea"/>
                <a:buAutoNum type="circleNumDbPlain"/>
              </a:pPr>
              <a:r>
                <a:rPr lang="en-US" altLang="zh-CN" sz="16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RL algorithm: DQN, Double-DQN ,Dueling DQN, Actor – Critic, DDPG ?</a:t>
              </a:r>
            </a:p>
            <a:p>
              <a:pPr marL="1257300" lvl="2" indent="-342900">
                <a:buFont typeface="+mj-ea"/>
                <a:buAutoNum type="circleNumDbPlain"/>
              </a:pPr>
              <a:r>
                <a:rPr lang="en-US" altLang="zh-CN" sz="16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Reproduce the algorithm by python ?</a:t>
              </a:r>
              <a:endParaRPr lang="zh-CN" altLang="en-US" sz="16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35" name="组合 34"/>
          <p:cNvGrpSpPr/>
          <p:nvPr/>
        </p:nvGrpSpPr>
        <p:grpSpPr>
          <a:xfrm>
            <a:off x="183873" y="2700605"/>
            <a:ext cx="4256021" cy="2975757"/>
            <a:chOff x="183874" y="2700605"/>
            <a:chExt cx="3788760" cy="2975757"/>
          </a:xfrm>
        </p:grpSpPr>
        <p:sp>
          <p:nvSpPr>
            <p:cNvPr id="8" name="矩形 7"/>
            <p:cNvSpPr/>
            <p:nvPr/>
          </p:nvSpPr>
          <p:spPr>
            <a:xfrm>
              <a:off x="218540" y="2700605"/>
              <a:ext cx="2656588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What is RL ?</a:t>
              </a:r>
            </a:p>
          </p:txBody>
        </p:sp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9380" y="3359589"/>
              <a:ext cx="3106784" cy="1531840"/>
            </a:xfrm>
            <a:prstGeom prst="rect">
              <a:avLst/>
            </a:prstGeom>
          </p:spPr>
        </p:pic>
        <p:sp>
          <p:nvSpPr>
            <p:cNvPr id="10" name="矩形 9"/>
            <p:cNvSpPr/>
            <p:nvPr/>
          </p:nvSpPr>
          <p:spPr>
            <a:xfrm>
              <a:off x="183874" y="5214697"/>
              <a:ext cx="3788760" cy="4616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2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Let the robot learn </a:t>
              </a:r>
              <a:r>
                <a:rPr lang="en-US" altLang="zh-CN" sz="12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strategies</a:t>
              </a:r>
              <a:r>
                <a:rPr lang="en-US" altLang="zh-CN" sz="12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(</a:t>
              </a:r>
              <a:r>
                <a:rPr lang="en-US" altLang="zh-CN" sz="12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Maximum </a:t>
              </a:r>
              <a:r>
                <a:rPr lang="en-US" altLang="zh-CN" sz="12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total reward</a:t>
              </a:r>
              <a:r>
                <a:rPr lang="en-US" altLang="zh-CN" sz="12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) by </a:t>
              </a:r>
              <a:r>
                <a:rPr lang="en-US" altLang="zh-CN" sz="12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interacting with the </a:t>
              </a:r>
              <a:r>
                <a:rPr lang="en-US" altLang="zh-CN" sz="12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environment </a:t>
              </a:r>
              <a:r>
                <a:rPr lang="en-US" altLang="zh-CN" sz="12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.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4430668" y="1477899"/>
            <a:ext cx="7331585" cy="4820835"/>
            <a:chOff x="4430668" y="1477899"/>
            <a:chExt cx="7331585" cy="4820835"/>
          </a:xfrm>
        </p:grpSpPr>
        <p:grpSp>
          <p:nvGrpSpPr>
            <p:cNvPr id="36" name="组合 35"/>
            <p:cNvGrpSpPr/>
            <p:nvPr/>
          </p:nvGrpSpPr>
          <p:grpSpPr>
            <a:xfrm>
              <a:off x="4430668" y="1477899"/>
              <a:ext cx="6973495" cy="4620780"/>
              <a:chOff x="4430668" y="1477899"/>
              <a:chExt cx="6973495" cy="4620780"/>
            </a:xfrm>
          </p:grpSpPr>
          <p:sp>
            <p:nvSpPr>
              <p:cNvPr id="11" name="矩形 10"/>
              <p:cNvSpPr/>
              <p:nvPr/>
            </p:nvSpPr>
            <p:spPr>
              <a:xfrm>
                <a:off x="4430668" y="2618052"/>
                <a:ext cx="3380008" cy="707886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1" dirty="0" smtClean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Descript RL Process </a:t>
                </a:r>
                <a:r>
                  <a:rPr lang="en-US" altLang="zh-CN" sz="2000" dirty="0" smtClean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:</a:t>
                </a:r>
              </a:p>
              <a:p>
                <a:r>
                  <a:rPr lang="en-US" altLang="zh-CN" sz="2000" dirty="0" smtClean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     </a:t>
                </a:r>
                <a:r>
                  <a:rPr lang="en-US" altLang="zh-CN" sz="1400" dirty="0" smtClean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Markov Decision Process</a:t>
                </a:r>
              </a:p>
            </p:txBody>
          </p:sp>
          <p:grpSp>
            <p:nvGrpSpPr>
              <p:cNvPr id="32" name="组合 31"/>
              <p:cNvGrpSpPr/>
              <p:nvPr/>
            </p:nvGrpSpPr>
            <p:grpSpPr>
              <a:xfrm>
                <a:off x="4890980" y="1477899"/>
                <a:ext cx="6513183" cy="4620780"/>
                <a:chOff x="4822741" y="951305"/>
                <a:chExt cx="7314668" cy="5386534"/>
              </a:xfrm>
            </p:grpSpPr>
            <p:grpSp>
              <p:nvGrpSpPr>
                <p:cNvPr id="16" name="组合 15"/>
                <p:cNvGrpSpPr/>
                <p:nvPr/>
              </p:nvGrpSpPr>
              <p:grpSpPr>
                <a:xfrm>
                  <a:off x="6973646" y="3408491"/>
                  <a:ext cx="2725034" cy="2710628"/>
                  <a:chOff x="5827234" y="3507479"/>
                  <a:chExt cx="2725034" cy="2710628"/>
                </a:xfrm>
              </p:grpSpPr>
              <p:pic>
                <p:nvPicPr>
                  <p:cNvPr id="12" name="图片 11"/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r="144" b="1059"/>
                  <a:stretch/>
                </p:blipFill>
                <p:spPr>
                  <a:xfrm>
                    <a:off x="5827234" y="3507479"/>
                    <a:ext cx="2725034" cy="2710628"/>
                  </a:xfrm>
                  <a:prstGeom prst="rect">
                    <a:avLst/>
                  </a:prstGeom>
                </p:spPr>
              </p:pic>
              <p:sp>
                <p:nvSpPr>
                  <p:cNvPr id="13" name="矩形 12"/>
                  <p:cNvSpPr/>
                  <p:nvPr/>
                </p:nvSpPr>
                <p:spPr>
                  <a:xfrm>
                    <a:off x="6801224" y="4603844"/>
                    <a:ext cx="768734" cy="354842"/>
                  </a:xfrm>
                  <a:prstGeom prst="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4" name="矩形 13"/>
                  <p:cNvSpPr/>
                  <p:nvPr/>
                </p:nvSpPr>
                <p:spPr>
                  <a:xfrm>
                    <a:off x="7915748" y="3839569"/>
                    <a:ext cx="472716" cy="354842"/>
                  </a:xfrm>
                  <a:prstGeom prst="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  <p:sp>
                <p:nvSpPr>
                  <p:cNvPr id="15" name="矩形 14"/>
                  <p:cNvSpPr/>
                  <p:nvPr/>
                </p:nvSpPr>
                <p:spPr>
                  <a:xfrm>
                    <a:off x="6097724" y="3839569"/>
                    <a:ext cx="485046" cy="373039"/>
                  </a:xfrm>
                  <a:prstGeom prst="rect">
                    <a:avLst/>
                  </a:prstGeom>
                  <a:noFill/>
                  <a:ln w="19050">
                    <a:prstDash val="dash"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zh-CN" altLang="en-US"/>
                  </a:p>
                </p:txBody>
              </p:sp>
            </p:grpSp>
            <p:sp>
              <p:nvSpPr>
                <p:cNvPr id="17" name="下箭头 16"/>
                <p:cNvSpPr/>
                <p:nvPr/>
              </p:nvSpPr>
              <p:spPr>
                <a:xfrm rot="5154415">
                  <a:off x="7234956" y="4901944"/>
                  <a:ext cx="136011" cy="102224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8" name="图片 17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180919" y="5517381"/>
                  <a:ext cx="1514692" cy="820458"/>
                </a:xfrm>
                <a:prstGeom prst="rect">
                  <a:avLst/>
                </a:prstGeom>
              </p:spPr>
            </p:pic>
            <p:sp>
              <p:nvSpPr>
                <p:cNvPr id="19" name="矩形 18"/>
                <p:cNvSpPr/>
                <p:nvPr/>
              </p:nvSpPr>
              <p:spPr>
                <a:xfrm>
                  <a:off x="5088241" y="5228400"/>
                  <a:ext cx="697062" cy="358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rgbClr val="404040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Carla</a:t>
                  </a:r>
                  <a:endParaRPr lang="zh-CN" altLang="en-US" sz="1400" dirty="0"/>
                </a:p>
              </p:txBody>
            </p:sp>
            <p:sp>
              <p:nvSpPr>
                <p:cNvPr id="20" name="下箭头 19"/>
                <p:cNvSpPr/>
                <p:nvPr/>
              </p:nvSpPr>
              <p:spPr>
                <a:xfrm rot="4660657">
                  <a:off x="6787708" y="3614387"/>
                  <a:ext cx="74420" cy="102224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1" name="图片 20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4822741" y="4135505"/>
                  <a:ext cx="1470535" cy="824924"/>
                </a:xfrm>
                <a:prstGeom prst="rect">
                  <a:avLst/>
                </a:prstGeom>
              </p:spPr>
            </p:pic>
            <p:pic>
              <p:nvPicPr>
                <p:cNvPr id="22" name="图片 21"/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0297626" y="4591741"/>
                  <a:ext cx="827835" cy="816610"/>
                </a:xfrm>
                <a:prstGeom prst="rect">
                  <a:avLst/>
                </a:prstGeom>
              </p:spPr>
            </p:pic>
            <p:sp>
              <p:nvSpPr>
                <p:cNvPr id="23" name="下箭头 22"/>
                <p:cNvSpPr/>
                <p:nvPr/>
              </p:nvSpPr>
              <p:spPr>
                <a:xfrm rot="18537798">
                  <a:off x="9863095" y="3714255"/>
                  <a:ext cx="115641" cy="1022244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4" name="下箭头 23"/>
                <p:cNvSpPr/>
                <p:nvPr/>
              </p:nvSpPr>
              <p:spPr>
                <a:xfrm rot="13728892">
                  <a:off x="9472399" y="1988283"/>
                  <a:ext cx="110467" cy="1753880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5" name="图片 24"/>
                <p:cNvPicPr>
                  <a:picLocks noChangeAspect="1"/>
                </p:cNvPicPr>
                <p:nvPr/>
              </p:nvPicPr>
              <p:blipFill>
                <a:blip r:embed="rId8"/>
                <a:stretch>
                  <a:fillRect/>
                </a:stretch>
              </p:blipFill>
              <p:spPr>
                <a:xfrm>
                  <a:off x="10353654" y="2638605"/>
                  <a:ext cx="1706206" cy="1057848"/>
                </a:xfrm>
                <a:prstGeom prst="rect">
                  <a:avLst/>
                </a:prstGeom>
              </p:spPr>
            </p:pic>
            <p:pic>
              <p:nvPicPr>
                <p:cNvPr id="26" name="图片 25"/>
                <p:cNvPicPr>
                  <a:picLocks noChangeAspect="1"/>
                </p:cNvPicPr>
                <p:nvPr/>
              </p:nvPicPr>
              <p:blipFill>
                <a:blip r:embed="rId9"/>
                <a:stretch>
                  <a:fillRect/>
                </a:stretch>
              </p:blipFill>
              <p:spPr>
                <a:xfrm>
                  <a:off x="10353654" y="967996"/>
                  <a:ext cx="1093917" cy="1185623"/>
                </a:xfrm>
                <a:prstGeom prst="rect">
                  <a:avLst/>
                </a:prstGeom>
              </p:spPr>
            </p:pic>
            <p:sp>
              <p:nvSpPr>
                <p:cNvPr id="27" name="下箭头 26"/>
                <p:cNvSpPr/>
                <p:nvPr/>
              </p:nvSpPr>
              <p:spPr>
                <a:xfrm>
                  <a:off x="10376071" y="2191305"/>
                  <a:ext cx="110467" cy="410312"/>
                </a:xfrm>
                <a:prstGeom prst="downArrow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28" name="矩形 27"/>
                <p:cNvSpPr/>
                <p:nvPr/>
              </p:nvSpPr>
              <p:spPr>
                <a:xfrm>
                  <a:off x="10431304" y="2207573"/>
                  <a:ext cx="1564787" cy="358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rgbClr val="404040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RL </a:t>
                  </a:r>
                  <a:r>
                    <a:rPr lang="en-US" altLang="zh-CN" sz="1400" dirty="0" smtClean="0">
                      <a:solidFill>
                        <a:srgbClr val="404040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  <a:sym typeface="Wingdings" panose="05000000000000000000" pitchFamily="2" charset="2"/>
                    </a:rPr>
                    <a:t> </a:t>
                  </a:r>
                  <a:r>
                    <a:rPr lang="en-US" altLang="zh-CN" sz="1400" dirty="0" smtClean="0">
                      <a:solidFill>
                        <a:srgbClr val="404040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Deep RL</a:t>
                  </a:r>
                  <a:endParaRPr lang="zh-CN" altLang="en-US" sz="1400" dirty="0"/>
                </a:p>
              </p:txBody>
            </p:sp>
            <p:sp>
              <p:nvSpPr>
                <p:cNvPr id="29" name="矩形 28"/>
                <p:cNvSpPr/>
                <p:nvPr/>
              </p:nvSpPr>
              <p:spPr>
                <a:xfrm>
                  <a:off x="10300703" y="951305"/>
                  <a:ext cx="1836706" cy="2789276"/>
                </a:xfrm>
                <a:prstGeom prst="rect">
                  <a:avLst/>
                </a:prstGeom>
                <a:noFill/>
                <a:ln w="19050">
                  <a:prstDash val="dash"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sp>
              <p:nvSpPr>
                <p:cNvPr id="31" name="矩形 30"/>
                <p:cNvSpPr/>
                <p:nvPr/>
              </p:nvSpPr>
              <p:spPr>
                <a:xfrm>
                  <a:off x="7945754" y="3066043"/>
                  <a:ext cx="794276" cy="35878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altLang="zh-CN" sz="1400" dirty="0" smtClean="0">
                      <a:solidFill>
                        <a:srgbClr val="404040"/>
                      </a:solidFill>
                      <a:latin typeface="Microsoft YaHei UI" panose="020B0503020204020204" pitchFamily="34" charset="-122"/>
                      <a:ea typeface="Microsoft YaHei UI" panose="020B0503020204020204" pitchFamily="34" charset="-122"/>
                    </a:rPr>
                    <a:t>Agent</a:t>
                  </a:r>
                  <a:endParaRPr lang="zh-CN" altLang="en-US" sz="1400" dirty="0"/>
                </a:p>
              </p:txBody>
            </p:sp>
          </p:grpSp>
        </p:grpSp>
        <p:sp>
          <p:nvSpPr>
            <p:cNvPr id="33" name="矩形 32"/>
            <p:cNvSpPr/>
            <p:nvPr/>
          </p:nvSpPr>
          <p:spPr>
            <a:xfrm>
              <a:off x="9293885" y="5898624"/>
              <a:ext cx="24683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000" b="1" dirty="0" smtClean="0">
                  <a:latin typeface="微软雅黑" panose="020B0503020204020204" pitchFamily="34" charset="-122"/>
                  <a:ea typeface="微软雅黑" panose="020B0503020204020204" pitchFamily="34" charset="-122"/>
                </a:rPr>
                <a:t>MDP: &lt;S,A,P,R,</a:t>
              </a:r>
              <a:r>
                <a:rPr lang="el-GR" altLang="zh-CN" sz="20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γ&gt;</a:t>
              </a:r>
              <a:endPara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1577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/>
        </p:nvSpPr>
        <p:spPr>
          <a:xfrm>
            <a:off x="572135" y="1402451"/>
            <a:ext cx="5124628" cy="4873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232329" y="1402451"/>
            <a:ext cx="4992437" cy="487307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1239154" y="1402451"/>
            <a:ext cx="379058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/>
              <a:t>Value-based RL </a:t>
            </a:r>
            <a:r>
              <a:rPr lang="en-US" altLang="zh-CN" sz="1600" b="1" dirty="0" smtClean="0"/>
              <a:t>(Max the total reward)</a:t>
            </a:r>
            <a:endParaRPr lang="zh-CN" altLang="en-US" sz="1600" b="1" dirty="0"/>
          </a:p>
        </p:txBody>
      </p:sp>
      <p:sp>
        <p:nvSpPr>
          <p:cNvPr id="10" name="矩形 9"/>
          <p:cNvSpPr/>
          <p:nvPr/>
        </p:nvSpPr>
        <p:spPr>
          <a:xfrm>
            <a:off x="7277361" y="1402451"/>
            <a:ext cx="318407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Policy Gradient </a:t>
            </a:r>
            <a:r>
              <a:rPr lang="en-US" altLang="zh-CN" sz="1600" b="1" dirty="0"/>
              <a:t>(Strategies)</a:t>
            </a:r>
            <a:endParaRPr lang="zh-CN" altLang="en-US" sz="1600" b="1" dirty="0"/>
          </a:p>
        </p:txBody>
      </p:sp>
      <p:sp>
        <p:nvSpPr>
          <p:cNvPr id="12" name="文本框 11"/>
          <p:cNvSpPr txBox="1"/>
          <p:nvPr/>
        </p:nvSpPr>
        <p:spPr>
          <a:xfrm>
            <a:off x="2152733" y="1802561"/>
            <a:ext cx="146783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Action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discrete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文本框 15"/>
              <p:cNvSpPr txBox="1"/>
              <p:nvPr/>
            </p:nvSpPr>
            <p:spPr>
              <a:xfrm>
                <a:off x="711439" y="2275027"/>
                <a:ext cx="4856064" cy="100777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Double-DQN </a:t>
                </a:r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𝐿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𝔼</m:t>
                          </m:r>
                          <m:r>
                            <m:rPr>
                              <m:nor/>
                            </m:rPr>
                            <a:rPr lang="zh-CN" altLang="en-US" dirty="0">
                              <a:latin typeface="微软雅黑" panose="020B0503020204020204" pitchFamily="34" charset="-122"/>
                              <a:ea typeface="微软雅黑" panose="020B0503020204020204" pitchFamily="34" charset="-122"/>
                            </a:rPr>
                            <m:t> </m:t>
                          </m:r>
                        </m:e>
                        <m:sub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(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𝑎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𝑟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,</m:t>
                          </m:r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𝑠</m:t>
                              </m:r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)</m:t>
                          </m:r>
                        </m:sub>
                      </m:sSub>
                      <m:d>
                        <m:dPr>
                          <m:begChr m:val="["/>
                          <m:endChr m:val="]"/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dPr>
                                <m:e>
                                  <m:sSup>
                                    <m:sSupPr>
                                      <m:ctrlPr>
                                        <a:rPr lang="en-US" altLang="zh-CN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𝑄</m:t>
                                      </m:r>
                                    </m:e>
                                    <m:sup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∗</m:t>
                                      </m:r>
                                    </m:sup>
                                  </m:sSup>
                                  <m:d>
                                    <m:dPr>
                                      <m:ctrlP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𝑠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,</m:t>
                                      </m:r>
                                      <m:r>
                                        <a:rPr lang="en-US" altLang="zh-CN" b="0" i="1" smtClean="0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𝑎</m:t>
                                      </m:r>
                                    </m:e>
                                    <m:e>
                                      <m:r>
                                        <a:rPr lang="zh-CN" altLang="en-US" i="1">
                                          <a:latin typeface="Cambria Math" panose="02040503050406030204" pitchFamily="18" charset="0"/>
                                          <a:ea typeface="微软雅黑" panose="020B0503020204020204" pitchFamily="34" charset="-122"/>
                                        </a:rPr>
                                        <m:t>𝜃</m:t>
                                      </m:r>
                                    </m:e>
                                  </m:d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−</m:t>
                                  </m:r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𝑦</m:t>
                                  </m:r>
                                </m:e>
                              </m:d>
                            </m:e>
                            <m:sup>
                              <m: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2</m:t>
                              </m:r>
                            </m:sup>
                          </m:sSup>
                        </m:e>
                      </m:d>
                    </m:oMath>
                  </m:oMathPara>
                </a14:m>
                <a:endParaRPr lang="en-US" altLang="zh-CN" b="0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𝑦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=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+</m:t>
                      </m:r>
                      <m:r>
                        <a:rPr lang="zh-CN" altLang="en-US" b="0" i="1" smtClean="0">
                          <a:latin typeface="Cambria Math" panose="02040503050406030204" pitchFamily="18" charset="0"/>
                          <a:ea typeface="微软雅黑" panose="020B0503020204020204" pitchFamily="34" charset="-122"/>
                        </a:rPr>
                        <m:t>𝛾</m:t>
                      </m:r>
                      <m:func>
                        <m:func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altLang="zh-CN" b="0" i="0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max</m:t>
                              </m:r>
                            </m:e>
                            <m:lim>
                              <m:sSup>
                                <m:sSupPr>
                                  <m:ctrlP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𝑎</m:t>
                                  </m:r>
                                </m:e>
                                <m:sup>
                                  <m:r>
                                    <a:rPr lang="en-US" altLang="zh-CN" b="0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</m:lim>
                          </m:limLow>
                        </m:fName>
                        <m:e>
                          <m:acc>
                            <m:accPr>
                              <m:chr m:val="̅"/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accPr>
                            <m:e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𝑄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∗</m:t>
                                  </m:r>
                                </m:sup>
                              </m:sSup>
                            </m:e>
                          </m:acc>
                          <m:sSup>
                            <m:sSupPr>
                              <m:ctrlP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</m:ctrlPr>
                            </m:sSupPr>
                            <m:e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（</m:t>
                              </m:r>
                              <m:sSup>
                                <m:sSupPr>
                                  <m:ctrlP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altLang="zh-CN" i="1" smtClean="0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s</m:t>
                                  </m:r>
                                </m:e>
                                <m:sup>
                                  <m:r>
                                    <a:rPr lang="en-US" altLang="zh-CN" i="1">
                                      <a:latin typeface="Cambria Math" panose="02040503050406030204" pitchFamily="18" charset="0"/>
                                      <a:ea typeface="微软雅黑" panose="020B0503020204020204" pitchFamily="34" charset="-122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i="1" smtClean="0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，</m:t>
                              </m:r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𝑎</m:t>
                              </m:r>
                            </m:e>
                            <m:sup>
                              <m:r>
                                <a:rPr lang="en-US" altLang="zh-CN" i="1">
                                  <a:latin typeface="Cambria Math" panose="02040503050406030204" pitchFamily="18" charset="0"/>
                                  <a:ea typeface="微软雅黑" panose="020B0503020204020204" pitchFamily="34" charset="-122"/>
                                </a:rPr>
                                <m:t>′</m:t>
                              </m:r>
                            </m:sup>
                          </m:sSup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微软雅黑" panose="020B0503020204020204" pitchFamily="34" charset="-122"/>
                            </a:rPr>
                            <m:t>）</m:t>
                          </m:r>
                        </m:e>
                      </m:func>
                    </m:oMath>
                  </m:oMathPara>
                </a14:m>
                <a:endParaRPr lang="en-US" altLang="zh-CN" dirty="0" smtClean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mc:Choice>
        <mc:Fallback xmlns="">
          <p:sp>
            <p:nvSpPr>
              <p:cNvPr id="16" name="文本框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1439" y="2275027"/>
                <a:ext cx="4856064" cy="1007776"/>
              </a:xfrm>
              <a:prstGeom prst="rect">
                <a:avLst/>
              </a:prstGeom>
              <a:blipFill rotWithShape="0">
                <a:blip r:embed="rId5"/>
                <a:stretch>
                  <a:fillRect l="-377" t="-1205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8" name="文本框 17"/>
          <p:cNvSpPr txBox="1"/>
          <p:nvPr/>
        </p:nvSpPr>
        <p:spPr>
          <a:xfrm>
            <a:off x="823493" y="3645843"/>
            <a:ext cx="4529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Improved Algorithm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矩形 18"/>
              <p:cNvSpPr/>
              <p:nvPr/>
            </p:nvSpPr>
            <p:spPr>
              <a:xfrm>
                <a:off x="7040915" y="2308769"/>
                <a:ext cx="3263842" cy="61375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b="1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PG</a:t>
                </a:r>
                <a:r>
                  <a:rPr lang="en-US" altLang="zh-CN" sz="1400" b="1" dirty="0" smtClean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:</a:t>
                </a:r>
                <a:endParaRPr lang="en-US" altLang="zh-CN" i="1" dirty="0" smtClean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𝐽</m:t>
                      </m:r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l-GR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Ε</m:t>
                          </m:r>
                        </m:e>
                        <m:sub>
                          <m:sSub>
                            <m:sSubPr>
                              <m:ctrlPr>
                                <a:rPr lang="en-US" altLang="zh-CN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zh-CN" alt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𝜃</m:t>
                              </m:r>
                            </m:sub>
                          </m:sSub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[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𝛻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𝑙𝑜𝑔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</m:e>
                        <m:sub>
                          <m:r>
                            <a:rPr lang="zh-CN" alt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𝜃</m:t>
                          </m:r>
                        </m:sub>
                      </m:sSub>
                      <m:d>
                        <m:dPr>
                          <m:ctrlP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𝑎</m:t>
                          </m:r>
                        </m:e>
                        <m:e>
                          <m:r>
                            <a:rPr lang="en-US" altLang="zh-CN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altLang="zh-CN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]</m:t>
                      </m:r>
                    </m:oMath>
                  </m:oMathPara>
                </a14:m>
                <a:endParaRPr lang="zh-CN" altLang="en-US" dirty="0"/>
              </a:p>
            </p:txBody>
          </p:sp>
        </mc:Choice>
        <mc:Fallback xmlns="">
          <p:sp>
            <p:nvSpPr>
              <p:cNvPr id="19" name="矩形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40915" y="2308769"/>
                <a:ext cx="3263842" cy="613758"/>
              </a:xfrm>
              <a:prstGeom prst="rect">
                <a:avLst/>
              </a:prstGeom>
              <a:blipFill rotWithShape="0">
                <a:blip r:embed="rId6"/>
                <a:stretch>
                  <a:fillRect l="-561" t="-2000" b="-6000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矩形 20"/>
          <p:cNvSpPr/>
          <p:nvPr/>
        </p:nvSpPr>
        <p:spPr>
          <a:xfrm>
            <a:off x="6506391" y="3054002"/>
            <a:ext cx="194931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PG algorithm:</a:t>
            </a:r>
            <a:endParaRPr lang="zh-CN" altLang="en-US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7298424" y="3361779"/>
            <a:ext cx="293394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REINFORNCE: Monte Carlo 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Actor-Critic: TD-error ; 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3463452" y="346460"/>
            <a:ext cx="5265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Deep Reinforcement Learning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1119" y="972591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DRL algorithms:</a:t>
            </a:r>
          </a:p>
        </p:txBody>
      </p:sp>
      <p:pic>
        <p:nvPicPr>
          <p:cNvPr id="30" name="图片 2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493" y="5601112"/>
            <a:ext cx="4621910" cy="462191"/>
          </a:xfrm>
          <a:prstGeom prst="rect">
            <a:avLst/>
          </a:prstGeom>
        </p:spPr>
      </p:pic>
      <p:sp>
        <p:nvSpPr>
          <p:cNvPr id="31" name="文本框 30"/>
          <p:cNvSpPr txBox="1"/>
          <p:nvPr/>
        </p:nvSpPr>
        <p:spPr>
          <a:xfrm>
            <a:off x="823493" y="5063017"/>
            <a:ext cx="452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 = [‘Up’, ‘down’, ‘left’, ‘right’]</a:t>
            </a:r>
          </a:p>
        </p:txBody>
      </p:sp>
      <p:sp>
        <p:nvSpPr>
          <p:cNvPr id="5" name="矩形 4"/>
          <p:cNvSpPr/>
          <p:nvPr/>
        </p:nvSpPr>
        <p:spPr>
          <a:xfrm>
            <a:off x="7781406" y="1764307"/>
            <a:ext cx="178286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Action Continuous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6562009" y="3890440"/>
            <a:ext cx="45294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Improved Algorithm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1091820" y="3947328"/>
            <a:ext cx="3366449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Fixed target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Double DQN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Dueling DQN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873962" y="4123969"/>
            <a:ext cx="3366449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800100" lvl="1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More actors A2C, A3C</a:t>
            </a:r>
          </a:p>
          <a:p>
            <a:pPr marL="800100" lvl="1" indent="-342900">
              <a:buFont typeface="+mj-ea"/>
              <a:buAutoNum type="circleNumDbPlain"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Replay buffer PPO </a:t>
            </a:r>
            <a:r>
              <a:rPr lang="en-US" altLang="zh-CN" sz="1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DDPG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6536376" y="4650238"/>
            <a:ext cx="452940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Instance</a:t>
            </a:r>
            <a:r>
              <a:rPr lang="zh-CN" altLang="en-US" sz="1400" b="1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400" b="1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Action: 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torque = </a:t>
            </a:r>
            <a:r>
              <a:rPr lang="en-US" altLang="zh-CN" sz="14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[-2, 2]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8370" y="4815066"/>
            <a:ext cx="1624907" cy="1350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8967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3" name="组合 32"/>
          <p:cNvGrpSpPr/>
          <p:nvPr/>
        </p:nvGrpSpPr>
        <p:grpSpPr>
          <a:xfrm>
            <a:off x="2520695" y="2776001"/>
            <a:ext cx="3132443" cy="2697779"/>
            <a:chOff x="2534155" y="2641576"/>
            <a:chExt cx="3132443" cy="2697779"/>
          </a:xfrm>
        </p:grpSpPr>
        <p:sp>
          <p:nvSpPr>
            <p:cNvPr id="19" name="文本框 18"/>
            <p:cNvSpPr txBox="1"/>
            <p:nvPr/>
          </p:nvSpPr>
          <p:spPr>
            <a:xfrm>
              <a:off x="2534155" y="2641576"/>
              <a:ext cx="135479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 smtClean="0"/>
                <a:t>Carla </a:t>
              </a:r>
              <a:r>
                <a:rPr lang="en-US" altLang="zh-CN" b="1" dirty="0" err="1" smtClean="0"/>
                <a:t>Env</a:t>
              </a:r>
              <a:endParaRPr lang="zh-CN" altLang="en-US" b="1" dirty="0"/>
            </a:p>
          </p:txBody>
        </p:sp>
        <p:sp>
          <p:nvSpPr>
            <p:cNvPr id="20" name="文本框 19"/>
            <p:cNvSpPr txBox="1"/>
            <p:nvPr/>
          </p:nvSpPr>
          <p:spPr>
            <a:xfrm>
              <a:off x="2815096" y="2985863"/>
              <a:ext cx="163775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400" dirty="0" smtClean="0"/>
                <a:t>Agent (Vehicle)</a:t>
              </a:r>
              <a:endParaRPr lang="zh-CN" altLang="en-US" sz="1400" dirty="0"/>
            </a:p>
          </p:txBody>
        </p:sp>
        <p:grpSp>
          <p:nvGrpSpPr>
            <p:cNvPr id="28" name="组合 27"/>
            <p:cNvGrpSpPr/>
            <p:nvPr/>
          </p:nvGrpSpPr>
          <p:grpSpPr>
            <a:xfrm>
              <a:off x="2906973" y="3293640"/>
              <a:ext cx="2759625" cy="1413099"/>
              <a:chOff x="3707642" y="3568334"/>
              <a:chExt cx="2759625" cy="1413099"/>
            </a:xfrm>
          </p:grpSpPr>
          <p:pic>
            <p:nvPicPr>
              <p:cNvPr id="21" name="图片 20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3742770" y="3568334"/>
                <a:ext cx="2007653" cy="1199189"/>
              </a:xfrm>
              <a:prstGeom prst="rect">
                <a:avLst/>
              </a:prstGeom>
            </p:spPr>
          </p:pic>
          <p:sp>
            <p:nvSpPr>
              <p:cNvPr id="22" name="矩形 21"/>
              <p:cNvSpPr/>
              <p:nvPr/>
            </p:nvSpPr>
            <p:spPr>
              <a:xfrm>
                <a:off x="3707642" y="3939654"/>
                <a:ext cx="611410" cy="513929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3" name="矩形 22"/>
              <p:cNvSpPr/>
              <p:nvPr/>
            </p:nvSpPr>
            <p:spPr>
              <a:xfrm>
                <a:off x="4459614" y="3604729"/>
                <a:ext cx="926701" cy="1376704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4" name="矩形 23"/>
              <p:cNvSpPr/>
              <p:nvPr/>
            </p:nvSpPr>
            <p:spPr>
              <a:xfrm>
                <a:off x="5540467" y="4153469"/>
                <a:ext cx="926800" cy="300114"/>
              </a:xfrm>
              <a:prstGeom prst="rect">
                <a:avLst/>
              </a:prstGeom>
              <a:noFill/>
              <a:ln w="19050"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5" name="矩形 24"/>
              <p:cNvSpPr/>
              <p:nvPr/>
            </p:nvSpPr>
            <p:spPr>
              <a:xfrm>
                <a:off x="5792091" y="4165026"/>
                <a:ext cx="6335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/>
                  <a:t>actions</a:t>
                </a:r>
                <a:endParaRPr lang="zh-CN" altLang="en-US" sz="1200" dirty="0"/>
              </a:p>
            </p:txBody>
          </p:sp>
          <p:sp>
            <p:nvSpPr>
              <p:cNvPr id="26" name="矩形 25"/>
              <p:cNvSpPr/>
              <p:nvPr/>
            </p:nvSpPr>
            <p:spPr>
              <a:xfrm>
                <a:off x="4396217" y="4727516"/>
                <a:ext cx="1053494" cy="25391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050" dirty="0" smtClean="0"/>
                  <a:t>Neural Network</a:t>
                </a:r>
                <a:endParaRPr lang="zh-CN" altLang="en-US" sz="1050" dirty="0"/>
              </a:p>
            </p:txBody>
          </p:sp>
        </p:grpSp>
        <p:sp>
          <p:nvSpPr>
            <p:cNvPr id="27" name="文本框 26"/>
            <p:cNvSpPr txBox="1"/>
            <p:nvPr/>
          </p:nvSpPr>
          <p:spPr>
            <a:xfrm>
              <a:off x="2832889" y="4723801"/>
              <a:ext cx="2314993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zh-CN" sz="1400" dirty="0" smtClean="0"/>
                <a:t>State (</a:t>
              </a:r>
              <a:r>
                <a:rPr lang="en-US" altLang="zh-CN" sz="1400" dirty="0" err="1" smtClean="0"/>
                <a:t>rgb</a:t>
              </a:r>
              <a:r>
                <a:rPr lang="en-US" altLang="zh-CN" sz="1400" dirty="0" smtClean="0"/>
                <a:t>-image sensor)</a:t>
              </a:r>
              <a:endParaRPr lang="zh-CN" altLang="en-US" sz="1400" dirty="0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2827815" y="5031578"/>
              <a:ext cx="2641492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lang="en-US" altLang="zh-CN" sz="1400" dirty="0" smtClean="0"/>
                <a:t>Action (steer, brake, throttle)</a:t>
              </a:r>
              <a:endParaRPr lang="zh-CN" altLang="en-US" sz="1400" dirty="0"/>
            </a:p>
          </p:txBody>
        </p:sp>
      </p:grpSp>
      <p:grpSp>
        <p:nvGrpSpPr>
          <p:cNvPr id="57" name="组合 56"/>
          <p:cNvGrpSpPr/>
          <p:nvPr/>
        </p:nvGrpSpPr>
        <p:grpSpPr>
          <a:xfrm>
            <a:off x="41118" y="972591"/>
            <a:ext cx="7251335" cy="4128693"/>
            <a:chOff x="41118" y="972591"/>
            <a:chExt cx="7251335" cy="4128693"/>
          </a:xfrm>
        </p:grpSpPr>
        <p:grpSp>
          <p:nvGrpSpPr>
            <p:cNvPr id="12" name="组合 11"/>
            <p:cNvGrpSpPr/>
            <p:nvPr/>
          </p:nvGrpSpPr>
          <p:grpSpPr>
            <a:xfrm>
              <a:off x="41118" y="2656067"/>
              <a:ext cx="2426446" cy="2445217"/>
              <a:chOff x="3476151" y="2446802"/>
              <a:chExt cx="2426446" cy="2445217"/>
            </a:xfrm>
          </p:grpSpPr>
          <p:pic>
            <p:nvPicPr>
              <p:cNvPr id="2" name="图片 1"/>
              <p:cNvPicPr>
                <a:picLocks noChangeAspect="1"/>
              </p:cNvPicPr>
              <p:nvPr/>
            </p:nvPicPr>
            <p:blipFill rotWithShape="1">
              <a:blip r:embed="rId4"/>
              <a:srcRect r="144" b="1059"/>
              <a:stretch/>
            </p:blipFill>
            <p:spPr>
              <a:xfrm>
                <a:off x="3476151" y="2566736"/>
                <a:ext cx="2426446" cy="2325283"/>
              </a:xfrm>
              <a:prstGeom prst="rect">
                <a:avLst/>
              </a:prstGeom>
            </p:spPr>
          </p:pic>
          <p:pic>
            <p:nvPicPr>
              <p:cNvPr id="4" name="图片 3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47621" y="4432801"/>
                <a:ext cx="650324" cy="339366"/>
              </a:xfrm>
              <a:prstGeom prst="rect">
                <a:avLst/>
              </a:prstGeom>
            </p:spPr>
          </p:pic>
          <p:pic>
            <p:nvPicPr>
              <p:cNvPr id="7" name="图片 6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353193" y="2446802"/>
                <a:ext cx="404866" cy="384760"/>
              </a:xfrm>
              <a:prstGeom prst="rect">
                <a:avLst/>
              </a:prstGeom>
            </p:spPr>
          </p:pic>
          <p:pic>
            <p:nvPicPr>
              <p:cNvPr id="10" name="图片 9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570501" y="2450579"/>
                <a:ext cx="604564" cy="380983"/>
              </a:xfrm>
              <a:prstGeom prst="rect">
                <a:avLst/>
              </a:prstGeom>
            </p:spPr>
          </p:pic>
        </p:grpSp>
        <p:sp>
          <p:nvSpPr>
            <p:cNvPr id="14" name="矩形 13"/>
            <p:cNvSpPr/>
            <p:nvPr/>
          </p:nvSpPr>
          <p:spPr>
            <a:xfrm>
              <a:off x="41118" y="972591"/>
              <a:ext cx="7251335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zh-CN" altLang="en-US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Project Analysis：</a:t>
              </a:r>
              <a:endPara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  <a:p>
              <a:r>
                <a:rPr lang="en-US" altLang="zh-CN" sz="2000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sz="20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  </a:t>
              </a:r>
              <a:r>
                <a:rPr lang="en-US" altLang="zh-CN" sz="16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Goal</a:t>
              </a:r>
              <a:r>
                <a:rPr lang="zh-CN" altLang="en-US" sz="16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：</a:t>
              </a:r>
              <a:r>
                <a:rPr lang="en-US" altLang="zh-CN" sz="16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Vehicle runs </a:t>
              </a:r>
              <a:r>
                <a:rPr lang="en-US" altLang="zh-CN" sz="16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on the race road </a:t>
              </a:r>
              <a:r>
                <a:rPr lang="en-US" altLang="zh-CN" sz="16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by </a:t>
              </a:r>
              <a:r>
                <a:rPr lang="en-US" altLang="zh-CN" sz="16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itself</a:t>
              </a:r>
              <a:r>
                <a:rPr lang="en-US" altLang="zh-CN" sz="16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.</a:t>
              </a:r>
              <a:endParaRPr lang="zh-CN" altLang="en-US" sz="16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7" name="下箭头 16"/>
            <p:cNvSpPr/>
            <p:nvPr/>
          </p:nvSpPr>
          <p:spPr>
            <a:xfrm>
              <a:off x="2906973" y="1630851"/>
              <a:ext cx="86103" cy="2140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下箭头 17"/>
            <p:cNvSpPr/>
            <p:nvPr/>
          </p:nvSpPr>
          <p:spPr>
            <a:xfrm>
              <a:off x="4653695" y="1630851"/>
              <a:ext cx="86103" cy="214092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32" name="组合 31"/>
            <p:cNvGrpSpPr/>
            <p:nvPr/>
          </p:nvGrpSpPr>
          <p:grpSpPr>
            <a:xfrm>
              <a:off x="360619" y="1816165"/>
              <a:ext cx="4773803" cy="318289"/>
              <a:chOff x="1150851" y="1848395"/>
              <a:chExt cx="5617339" cy="318289"/>
            </a:xfrm>
          </p:grpSpPr>
          <p:sp>
            <p:nvSpPr>
              <p:cNvPr id="15" name="文本框 14"/>
              <p:cNvSpPr txBox="1"/>
              <p:nvPr/>
            </p:nvSpPr>
            <p:spPr>
              <a:xfrm>
                <a:off x="2832889" y="1849808"/>
                <a:ext cx="1780167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Carla environment   &amp;</a:t>
                </a:r>
                <a:endParaRPr lang="zh-CN" altLang="en-US" sz="1400" dirty="0"/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4991422" y="1858907"/>
                <a:ext cx="1776768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400" dirty="0" smtClean="0"/>
                  <a:t>Policy by Double DQN</a:t>
                </a:r>
                <a:endParaRPr lang="zh-CN" altLang="en-US" sz="1400" dirty="0"/>
              </a:p>
            </p:txBody>
          </p:sp>
          <p:sp>
            <p:nvSpPr>
              <p:cNvPr id="31" name="矩形 30"/>
              <p:cNvSpPr/>
              <p:nvPr/>
            </p:nvSpPr>
            <p:spPr>
              <a:xfrm>
                <a:off x="1150851" y="1848395"/>
                <a:ext cx="1406860" cy="30777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400" dirty="0" smtClean="0"/>
                  <a:t>Two sub-project:</a:t>
                </a:r>
                <a:endParaRPr lang="zh-CN" altLang="en-US" sz="1400" dirty="0"/>
              </a:p>
            </p:txBody>
          </p:sp>
        </p:grpSp>
      </p:grpSp>
      <p:grpSp>
        <p:nvGrpSpPr>
          <p:cNvPr id="58" name="组合 57"/>
          <p:cNvGrpSpPr/>
          <p:nvPr/>
        </p:nvGrpSpPr>
        <p:grpSpPr>
          <a:xfrm>
            <a:off x="5934502" y="1061059"/>
            <a:ext cx="5601701" cy="3385205"/>
            <a:chOff x="5934502" y="1061059"/>
            <a:chExt cx="5601701" cy="3385205"/>
          </a:xfrm>
        </p:grpSpPr>
        <p:sp>
          <p:nvSpPr>
            <p:cNvPr id="30" name="文本框 29"/>
            <p:cNvSpPr txBox="1"/>
            <p:nvPr/>
          </p:nvSpPr>
          <p:spPr>
            <a:xfrm>
              <a:off x="5934502" y="1061059"/>
              <a:ext cx="2851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en-US" altLang="zh-CN" b="1" dirty="0"/>
                <a:t>Double-DQN (Intuitively)</a:t>
              </a:r>
              <a:endParaRPr lang="zh-CN" altLang="en-US" b="1" dirty="0"/>
            </a:p>
          </p:txBody>
        </p:sp>
        <p:pic>
          <p:nvPicPr>
            <p:cNvPr id="35" name="图片 34"/>
            <p:cNvPicPr>
              <a:picLocks noChangeAspect="1"/>
            </p:cNvPicPr>
            <p:nvPr/>
          </p:nvPicPr>
          <p:blipFill rotWithShape="1">
            <a:blip r:embed="rId8"/>
            <a:srcRect r="20796"/>
            <a:stretch/>
          </p:blipFill>
          <p:spPr>
            <a:xfrm>
              <a:off x="6369940" y="1437202"/>
              <a:ext cx="5166263" cy="3009062"/>
            </a:xfrm>
            <a:prstGeom prst="rect">
              <a:avLst/>
            </a:prstGeom>
          </p:spPr>
        </p:pic>
      </p:grpSp>
      <p:grpSp>
        <p:nvGrpSpPr>
          <p:cNvPr id="59" name="组合 58"/>
          <p:cNvGrpSpPr/>
          <p:nvPr/>
        </p:nvGrpSpPr>
        <p:grpSpPr>
          <a:xfrm>
            <a:off x="8313158" y="3705423"/>
            <a:ext cx="2800393" cy="307777"/>
            <a:chOff x="8313158" y="3705423"/>
            <a:chExt cx="2800393" cy="307777"/>
          </a:xfrm>
        </p:grpSpPr>
        <p:sp>
          <p:nvSpPr>
            <p:cNvPr id="37" name="矩形 36"/>
            <p:cNvSpPr/>
            <p:nvPr/>
          </p:nvSpPr>
          <p:spPr>
            <a:xfrm>
              <a:off x="8313158" y="3799385"/>
              <a:ext cx="1231176" cy="150056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9620835" y="3705423"/>
              <a:ext cx="1492716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400" dirty="0" smtClean="0">
                  <a:solidFill>
                    <a:srgbClr val="002060"/>
                  </a:solidFill>
                </a:rPr>
                <a:t>Loss function</a:t>
              </a:r>
              <a:endParaRPr lang="zh-CN" altLang="en-US" sz="14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60" name="组合 59"/>
          <p:cNvGrpSpPr/>
          <p:nvPr/>
        </p:nvGrpSpPr>
        <p:grpSpPr>
          <a:xfrm>
            <a:off x="5807704" y="3484796"/>
            <a:ext cx="6042591" cy="2575998"/>
            <a:chOff x="5807704" y="3484796"/>
            <a:chExt cx="6042591" cy="2575998"/>
          </a:xfrm>
        </p:grpSpPr>
        <p:sp>
          <p:nvSpPr>
            <p:cNvPr id="38" name="矩形 37"/>
            <p:cNvSpPr/>
            <p:nvPr/>
          </p:nvSpPr>
          <p:spPr>
            <a:xfrm>
              <a:off x="6782334" y="3510506"/>
              <a:ext cx="284303" cy="282067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5807704" y="3484796"/>
              <a:ext cx="101341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zh-CN" sz="1400" dirty="0" smtClean="0">
                  <a:solidFill>
                    <a:srgbClr val="002060"/>
                  </a:solidFill>
                </a:rPr>
                <a:t>Y label</a:t>
              </a:r>
              <a:endParaRPr lang="zh-CN" altLang="en-US" sz="1400" dirty="0">
                <a:solidFill>
                  <a:srgbClr val="002060"/>
                </a:solidFill>
              </a:endParaRPr>
            </a:p>
          </p:txBody>
        </p:sp>
        <p:grpSp>
          <p:nvGrpSpPr>
            <p:cNvPr id="54" name="组合 53"/>
            <p:cNvGrpSpPr/>
            <p:nvPr/>
          </p:nvGrpSpPr>
          <p:grpSpPr>
            <a:xfrm>
              <a:off x="5807704" y="4751011"/>
              <a:ext cx="6042591" cy="1309783"/>
              <a:chOff x="5878116" y="4440996"/>
              <a:chExt cx="6042591" cy="1309783"/>
            </a:xfrm>
          </p:grpSpPr>
          <p:pic>
            <p:nvPicPr>
              <p:cNvPr id="34" name="图片 33"/>
              <p:cNvPicPr>
                <a:picLocks noChangeAspect="1"/>
              </p:cNvPicPr>
              <p:nvPr/>
            </p:nvPicPr>
            <p:blipFill rotWithShape="1">
              <a:blip r:embed="rId9"/>
              <a:srcRect b="23450"/>
              <a:stretch/>
            </p:blipFill>
            <p:spPr>
              <a:xfrm>
                <a:off x="6395974" y="4548496"/>
                <a:ext cx="4717577" cy="585333"/>
              </a:xfrm>
              <a:prstGeom prst="rect">
                <a:avLst/>
              </a:prstGeom>
            </p:spPr>
          </p:pic>
          <p:sp>
            <p:nvSpPr>
              <p:cNvPr id="45" name="右大括号 44"/>
              <p:cNvSpPr/>
              <p:nvPr/>
            </p:nvSpPr>
            <p:spPr>
              <a:xfrm>
                <a:off x="11177516" y="4587247"/>
                <a:ext cx="45719" cy="57875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50" name="文本框 49"/>
              <p:cNvSpPr txBox="1"/>
              <p:nvPr/>
            </p:nvSpPr>
            <p:spPr>
              <a:xfrm>
                <a:off x="5878116" y="4440996"/>
                <a:ext cx="1027845" cy="30777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buFont typeface="+mj-ea"/>
                  <a:buAutoNum type="circleNumDbPlain" startAt="2"/>
                </a:pPr>
                <a:r>
                  <a:rPr lang="en-US" altLang="zh-CN" sz="1400" b="1" dirty="0" smtClean="0">
                    <a:solidFill>
                      <a:srgbClr val="002060"/>
                    </a:solidFill>
                  </a:rPr>
                  <a:t>Y label</a:t>
                </a:r>
                <a:endParaRPr lang="zh-CN" altLang="en-US" sz="1400" b="1" dirty="0">
                  <a:solidFill>
                    <a:srgbClr val="002060"/>
                  </a:solidFill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8673297" y="4729070"/>
                <a:ext cx="2011375" cy="286478"/>
              </a:xfrm>
              <a:prstGeom prst="rect">
                <a:avLst/>
              </a:prstGeom>
              <a:noFill/>
              <a:ln w="19050">
                <a:solidFill>
                  <a:srgbClr val="00B05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3" name="矩形 42"/>
              <p:cNvSpPr/>
              <p:nvPr/>
            </p:nvSpPr>
            <p:spPr>
              <a:xfrm>
                <a:off x="8138761" y="4661370"/>
                <a:ext cx="2941696" cy="431516"/>
              </a:xfrm>
              <a:prstGeom prst="rect">
                <a:avLst/>
              </a:prstGeom>
              <a:noFill/>
              <a:ln w="19050">
                <a:solidFill>
                  <a:srgbClr val="FF0000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11287200" y="4719726"/>
                <a:ext cx="63350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/>
                  <a:t>Double</a:t>
                </a:r>
                <a:endParaRPr lang="zh-CN" altLang="en-US" sz="1200" dirty="0"/>
              </a:p>
            </p:txBody>
          </p:sp>
          <p:sp>
            <p:nvSpPr>
              <p:cNvPr id="47" name="右大括号 46"/>
              <p:cNvSpPr/>
              <p:nvPr/>
            </p:nvSpPr>
            <p:spPr>
              <a:xfrm rot="5400000">
                <a:off x="7672576" y="5153997"/>
                <a:ext cx="150536" cy="392166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8" name="右大括号 47"/>
              <p:cNvSpPr/>
              <p:nvPr/>
            </p:nvSpPr>
            <p:spPr>
              <a:xfrm rot="5400000">
                <a:off x="9556104" y="3803936"/>
                <a:ext cx="150536" cy="3092288"/>
              </a:xfrm>
              <a:prstGeom prst="rightBrace">
                <a:avLst/>
              </a:prstGeom>
              <a:ln w="12700"/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7430177" y="5473780"/>
                <a:ext cx="655051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/>
                  <a:t>Reward</a:t>
                </a:r>
                <a:endParaRPr lang="zh-CN" altLang="en-US" sz="1200" dirty="0"/>
              </a:p>
            </p:txBody>
          </p:sp>
          <p:sp>
            <p:nvSpPr>
              <p:cNvPr id="51" name="矩形 50"/>
              <p:cNvSpPr/>
              <p:nvPr/>
            </p:nvSpPr>
            <p:spPr>
              <a:xfrm>
                <a:off x="8961733" y="5473779"/>
                <a:ext cx="1339277" cy="2769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sz="1200" dirty="0" smtClean="0"/>
                  <a:t>Next state Q-value</a:t>
                </a:r>
                <a:endParaRPr lang="zh-CN" altLang="en-US" sz="1200" dirty="0"/>
              </a:p>
            </p:txBody>
          </p:sp>
        </p:grpSp>
      </p:grpSp>
      <p:grpSp>
        <p:nvGrpSpPr>
          <p:cNvPr id="61" name="组合 60"/>
          <p:cNvGrpSpPr/>
          <p:nvPr/>
        </p:nvGrpSpPr>
        <p:grpSpPr>
          <a:xfrm>
            <a:off x="7777865" y="2694558"/>
            <a:ext cx="3980926" cy="307777"/>
            <a:chOff x="7777865" y="2694558"/>
            <a:chExt cx="3980926" cy="307777"/>
          </a:xfrm>
        </p:grpSpPr>
        <p:sp>
          <p:nvSpPr>
            <p:cNvPr id="55" name="矩形 54"/>
            <p:cNvSpPr/>
            <p:nvPr/>
          </p:nvSpPr>
          <p:spPr>
            <a:xfrm>
              <a:off x="7777865" y="2776002"/>
              <a:ext cx="1598147" cy="158268"/>
            </a:xfrm>
            <a:prstGeom prst="rect">
              <a:avLst/>
            </a:prstGeom>
            <a:noFill/>
            <a:ln w="190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6" name="文本框 55"/>
            <p:cNvSpPr txBox="1"/>
            <p:nvPr/>
          </p:nvSpPr>
          <p:spPr>
            <a:xfrm>
              <a:off x="9448800" y="2694558"/>
              <a:ext cx="230999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lang="en-US" altLang="zh-CN" sz="1400" dirty="0" smtClean="0">
                  <a:solidFill>
                    <a:srgbClr val="002060"/>
                  </a:solidFill>
                </a:rPr>
                <a:t>Replay buffer: Transition</a:t>
              </a:r>
              <a:endParaRPr lang="zh-CN" altLang="en-US" sz="1400" dirty="0">
                <a:solidFill>
                  <a:srgbClr val="002060"/>
                </a:solidFill>
              </a:endParaRPr>
            </a:p>
          </p:txBody>
        </p:sp>
      </p:grpSp>
      <p:sp>
        <p:nvSpPr>
          <p:cNvPr id="52" name="矩形 51"/>
          <p:cNvSpPr/>
          <p:nvPr/>
        </p:nvSpPr>
        <p:spPr>
          <a:xfrm>
            <a:off x="6821123" y="2332380"/>
            <a:ext cx="1917993" cy="193978"/>
          </a:xfrm>
          <a:prstGeom prst="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文本框 52"/>
          <p:cNvSpPr txBox="1"/>
          <p:nvPr/>
        </p:nvSpPr>
        <p:spPr>
          <a:xfrm>
            <a:off x="8842832" y="2229981"/>
            <a:ext cx="17186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4"/>
            </a:pPr>
            <a:r>
              <a:rPr lang="en-US" altLang="zh-CN" sz="1400" dirty="0" smtClean="0">
                <a:solidFill>
                  <a:srgbClr val="002060"/>
                </a:solidFill>
              </a:rPr>
              <a:t>Epsilon—greedy</a:t>
            </a:r>
          </a:p>
        </p:txBody>
      </p:sp>
    </p:spTree>
    <p:extLst>
      <p:ext uri="{BB962C8B-B14F-4D97-AF65-F5344CB8AC3E}">
        <p14:creationId xmlns:p14="http://schemas.microsoft.com/office/powerpoint/2010/main" val="10361737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  <p:bldP spid="5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Naïve DQN – Fixed DQN – Double DQN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/>
          <a:srcRect b="23450"/>
          <a:stretch/>
        </p:blipFill>
        <p:spPr>
          <a:xfrm>
            <a:off x="617549" y="3072628"/>
            <a:ext cx="4717577" cy="585333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29186" y="1613832"/>
            <a:ext cx="1748620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sz="16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Naïve DQN </a:t>
            </a:r>
            <a:endParaRPr lang="zh-CN" altLang="en-US" sz="1600" dirty="0"/>
          </a:p>
        </p:txBody>
      </p:sp>
      <p:sp>
        <p:nvSpPr>
          <p:cNvPr id="6" name="矩形 5"/>
          <p:cNvSpPr/>
          <p:nvPr/>
        </p:nvSpPr>
        <p:spPr>
          <a:xfrm>
            <a:off x="2177806" y="1601418"/>
            <a:ext cx="1705532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en-US" altLang="zh-CN" sz="16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Fixed DQN </a:t>
            </a:r>
            <a:endParaRPr lang="zh-CN" altLang="en-US" sz="16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29186" y="2686545"/>
            <a:ext cx="16818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Double DQN</a:t>
            </a:r>
          </a:p>
        </p:txBody>
      </p:sp>
      <p:grpSp>
        <p:nvGrpSpPr>
          <p:cNvPr id="12" name="组合 11"/>
          <p:cNvGrpSpPr/>
          <p:nvPr/>
        </p:nvGrpSpPr>
        <p:grpSpPr>
          <a:xfrm>
            <a:off x="710394" y="1884309"/>
            <a:ext cx="4275588" cy="565794"/>
            <a:chOff x="710394" y="1884309"/>
            <a:chExt cx="4275588" cy="565794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0394" y="1884309"/>
              <a:ext cx="4039026" cy="565794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749420" y="2045318"/>
              <a:ext cx="236562" cy="404785"/>
            </a:xfrm>
            <a:prstGeom prst="rect">
              <a:avLst/>
            </a:prstGeom>
          </p:spPr>
        </p:pic>
      </p:grpSp>
      <p:grpSp>
        <p:nvGrpSpPr>
          <p:cNvPr id="46" name="组合 45"/>
          <p:cNvGrpSpPr/>
          <p:nvPr/>
        </p:nvGrpSpPr>
        <p:grpSpPr>
          <a:xfrm>
            <a:off x="5730265" y="998578"/>
            <a:ext cx="5088508" cy="2093479"/>
            <a:chOff x="4390028" y="2889884"/>
            <a:chExt cx="5088508" cy="2093479"/>
          </a:xfrm>
        </p:grpSpPr>
        <p:sp>
          <p:nvSpPr>
            <p:cNvPr id="13" name="椭圆 12"/>
            <p:cNvSpPr/>
            <p:nvPr/>
          </p:nvSpPr>
          <p:spPr>
            <a:xfrm>
              <a:off x="4430972" y="2983334"/>
              <a:ext cx="946245" cy="4272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 smtClean="0">
                  <a:solidFill>
                    <a:schemeClr val="tx1"/>
                  </a:solidFill>
                </a:rPr>
                <a:t>t</a:t>
              </a:r>
              <a:endParaRPr lang="zh-CN" altLang="en-US" baseline="-25000" dirty="0">
                <a:solidFill>
                  <a:schemeClr val="tx1"/>
                </a:solidFill>
              </a:endParaRPr>
            </a:p>
          </p:txBody>
        </p:sp>
        <p:sp>
          <p:nvSpPr>
            <p:cNvPr id="14" name="圆角矩形 13"/>
            <p:cNvSpPr/>
            <p:nvPr/>
          </p:nvSpPr>
          <p:spPr>
            <a:xfrm>
              <a:off x="5914029" y="2889884"/>
              <a:ext cx="1419367" cy="614149"/>
            </a:xfrm>
            <a:prstGeom prst="roundRect">
              <a:avLst/>
            </a:prstGeom>
            <a:solidFill>
              <a:schemeClr val="accent2">
                <a:lumMod val="60000"/>
                <a:lumOff val="40000"/>
              </a:schemeClr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Q-Network</a:t>
              </a:r>
              <a:endParaRPr lang="zh-CN" altLang="en-US" dirty="0"/>
            </a:p>
          </p:txBody>
        </p:sp>
        <p:sp>
          <p:nvSpPr>
            <p:cNvPr id="15" name="矩形 14"/>
            <p:cNvSpPr/>
            <p:nvPr/>
          </p:nvSpPr>
          <p:spPr>
            <a:xfrm>
              <a:off x="8448130" y="2955778"/>
              <a:ext cx="882556" cy="454807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200" dirty="0" smtClean="0"/>
                <a:t>Q</a:t>
              </a:r>
              <a:r>
                <a:rPr lang="zh-CN" altLang="en-US" sz="1200" dirty="0" smtClean="0"/>
                <a:t>（</a:t>
              </a:r>
              <a:r>
                <a:rPr lang="en-US" altLang="zh-CN" sz="1200" dirty="0" smtClean="0"/>
                <a:t>S,A</a:t>
              </a:r>
              <a:r>
                <a:rPr lang="zh-CN" altLang="en-US" sz="1200" dirty="0" smtClean="0"/>
                <a:t>）</a:t>
              </a:r>
              <a:endParaRPr lang="zh-CN" altLang="en-US" sz="1200" dirty="0"/>
            </a:p>
          </p:txBody>
        </p:sp>
        <p:cxnSp>
          <p:nvCxnSpPr>
            <p:cNvPr id="17" name="直接箭头连接符 16"/>
            <p:cNvCxnSpPr>
              <a:stCxn id="13" idx="6"/>
              <a:endCxn id="14" idx="1"/>
            </p:cNvCxnSpPr>
            <p:nvPr/>
          </p:nvCxnSpPr>
          <p:spPr>
            <a:xfrm flipV="1">
              <a:off x="5377217" y="3196959"/>
              <a:ext cx="536812" cy="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4" idx="3"/>
              <a:endCxn id="15" idx="1"/>
            </p:cNvCxnSpPr>
            <p:nvPr/>
          </p:nvCxnSpPr>
          <p:spPr>
            <a:xfrm flipV="1">
              <a:off x="7333396" y="3183182"/>
              <a:ext cx="1114734" cy="13777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直接箭头连接符 21"/>
            <p:cNvCxnSpPr>
              <a:stCxn id="15" idx="2"/>
              <a:endCxn id="23" idx="0"/>
            </p:cNvCxnSpPr>
            <p:nvPr/>
          </p:nvCxnSpPr>
          <p:spPr>
            <a:xfrm>
              <a:off x="8889408" y="3410585"/>
              <a:ext cx="0" cy="904038"/>
            </a:xfrm>
            <a:prstGeom prst="straightConnector1">
              <a:avLst/>
            </a:prstGeom>
            <a:ln w="19050"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圆角矩形 22"/>
            <p:cNvSpPr/>
            <p:nvPr/>
          </p:nvSpPr>
          <p:spPr>
            <a:xfrm>
              <a:off x="8300279" y="4314623"/>
              <a:ext cx="1178257" cy="668740"/>
            </a:xfrm>
            <a:prstGeom prst="round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Reward</a:t>
              </a:r>
              <a:endParaRPr lang="zh-CN" altLang="en-US" dirty="0"/>
            </a:p>
          </p:txBody>
        </p:sp>
        <p:sp>
          <p:nvSpPr>
            <p:cNvPr id="24" name="右箭头 23"/>
            <p:cNvSpPr/>
            <p:nvPr/>
          </p:nvSpPr>
          <p:spPr>
            <a:xfrm rot="10800000">
              <a:off x="7005851" y="3862604"/>
              <a:ext cx="1846997" cy="76125"/>
            </a:xfrm>
            <a:prstGeom prst="rightArrow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5" name="矩形 24"/>
            <p:cNvSpPr/>
            <p:nvPr/>
          </p:nvSpPr>
          <p:spPr>
            <a:xfrm>
              <a:off x="6332560" y="3660287"/>
              <a:ext cx="673291" cy="415852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Loss</a:t>
              </a:r>
              <a:endParaRPr lang="zh-CN" altLang="en-US" dirty="0"/>
            </a:p>
          </p:txBody>
        </p:sp>
        <p:cxnSp>
          <p:nvCxnSpPr>
            <p:cNvPr id="28" name="曲线连接符 27"/>
            <p:cNvCxnSpPr>
              <a:stCxn id="25" idx="1"/>
              <a:endCxn id="14" idx="2"/>
            </p:cNvCxnSpPr>
            <p:nvPr/>
          </p:nvCxnSpPr>
          <p:spPr>
            <a:xfrm rot="10800000" flipH="1">
              <a:off x="6332559" y="3504033"/>
              <a:ext cx="291153" cy="364180"/>
            </a:xfrm>
            <a:prstGeom prst="curvedConnector4">
              <a:avLst>
                <a:gd name="adj1" fmla="val -78515"/>
                <a:gd name="adj2" fmla="val 78547"/>
              </a:avLst>
            </a:prstGeom>
            <a:ln w="15875">
              <a:solidFill>
                <a:srgbClr val="7030A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椭圆 28"/>
            <p:cNvSpPr/>
            <p:nvPr/>
          </p:nvSpPr>
          <p:spPr>
            <a:xfrm>
              <a:off x="4390028" y="3717660"/>
              <a:ext cx="1028132" cy="469564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>
                  <a:solidFill>
                    <a:schemeClr val="tx1"/>
                  </a:solidFill>
                </a:rPr>
                <a:t>S</a:t>
              </a:r>
              <a:r>
                <a:rPr lang="en-US" altLang="zh-CN" baseline="-25000" dirty="0" smtClean="0">
                  <a:solidFill>
                    <a:schemeClr val="tx1"/>
                  </a:solidFill>
                </a:rPr>
                <a:t>t+1</a:t>
              </a:r>
              <a:endParaRPr lang="zh-CN" altLang="en-US" baseline="-25000" dirty="0">
                <a:solidFill>
                  <a:schemeClr val="tx1"/>
                </a:solidFill>
              </a:endParaRPr>
            </a:p>
          </p:txBody>
        </p:sp>
        <p:cxnSp>
          <p:nvCxnSpPr>
            <p:cNvPr id="33" name="肘形连接符 32"/>
            <p:cNvCxnSpPr>
              <a:stCxn id="29" idx="6"/>
            </p:cNvCxnSpPr>
            <p:nvPr/>
          </p:nvCxnSpPr>
          <p:spPr>
            <a:xfrm flipV="1">
              <a:off x="5418160" y="3457433"/>
              <a:ext cx="495869" cy="495009"/>
            </a:xfrm>
            <a:prstGeom prst="bentConnector3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矩形 33"/>
            <p:cNvSpPr/>
            <p:nvPr/>
          </p:nvSpPr>
          <p:spPr>
            <a:xfrm>
              <a:off x="7115033" y="4443391"/>
              <a:ext cx="892560" cy="41120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1100" dirty="0" smtClean="0"/>
                <a:t>Q</a:t>
              </a:r>
              <a:r>
                <a:rPr lang="zh-CN" altLang="en-US" sz="1100" dirty="0" smtClean="0"/>
                <a:t>（</a:t>
              </a:r>
              <a:r>
                <a:rPr lang="en-US" altLang="zh-CN" sz="1100" dirty="0" smtClean="0"/>
                <a:t>S</a:t>
              </a:r>
              <a:r>
                <a:rPr lang="en-US" altLang="zh-CN" sz="1100" baseline="-25000" dirty="0" smtClean="0"/>
                <a:t>t+1</a:t>
              </a:r>
              <a:r>
                <a:rPr lang="en-US" altLang="zh-CN" sz="1100" dirty="0" smtClean="0"/>
                <a:t>,A</a:t>
              </a:r>
              <a:r>
                <a:rPr lang="en-US" altLang="zh-CN" sz="1100" baseline="-25000" dirty="0" smtClean="0"/>
                <a:t>t+1</a:t>
              </a:r>
              <a:r>
                <a:rPr lang="zh-CN" altLang="en-US" sz="1100" dirty="0" smtClean="0"/>
                <a:t>）</a:t>
              </a:r>
              <a:endParaRPr lang="zh-CN" altLang="en-US" sz="1100" dirty="0"/>
            </a:p>
          </p:txBody>
        </p:sp>
        <p:sp>
          <p:nvSpPr>
            <p:cNvPr id="41" name="十字形 40"/>
            <p:cNvSpPr/>
            <p:nvPr/>
          </p:nvSpPr>
          <p:spPr>
            <a:xfrm>
              <a:off x="8063451" y="4554207"/>
              <a:ext cx="218034" cy="207335"/>
            </a:xfrm>
            <a:prstGeom prst="plus">
              <a:avLst>
                <a:gd name="adj" fmla="val 45011"/>
              </a:avLst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44" name="直接箭头连接符 43"/>
            <p:cNvCxnSpPr/>
            <p:nvPr/>
          </p:nvCxnSpPr>
          <p:spPr>
            <a:xfrm>
              <a:off x="7165075" y="3552967"/>
              <a:ext cx="9098" cy="846161"/>
            </a:xfrm>
            <a:prstGeom prst="straightConnector1">
              <a:avLst/>
            </a:prstGeom>
            <a:ln w="2222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下箭头 46"/>
          <p:cNvSpPr/>
          <p:nvPr/>
        </p:nvSpPr>
        <p:spPr>
          <a:xfrm>
            <a:off x="5627812" y="2911461"/>
            <a:ext cx="1237397" cy="691487"/>
          </a:xfrm>
          <a:prstGeom prst="downArrow">
            <a:avLst>
              <a:gd name="adj1" fmla="val 67521"/>
              <a:gd name="adj2" fmla="val 34868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400" dirty="0" smtClean="0"/>
              <a:t>Double</a:t>
            </a:r>
            <a:endParaRPr lang="zh-CN" altLang="en-US" sz="1400" dirty="0"/>
          </a:p>
        </p:txBody>
      </p:sp>
      <p:grpSp>
        <p:nvGrpSpPr>
          <p:cNvPr id="81" name="组合 80"/>
          <p:cNvGrpSpPr/>
          <p:nvPr/>
        </p:nvGrpSpPr>
        <p:grpSpPr>
          <a:xfrm>
            <a:off x="5335126" y="3672646"/>
            <a:ext cx="6429889" cy="2624919"/>
            <a:chOff x="5958332" y="3968940"/>
            <a:chExt cx="5940407" cy="2255249"/>
          </a:xfrm>
        </p:grpSpPr>
        <p:pic>
          <p:nvPicPr>
            <p:cNvPr id="78" name="图片 77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958332" y="3968940"/>
              <a:ext cx="5940407" cy="2255249"/>
            </a:xfrm>
            <a:prstGeom prst="rect">
              <a:avLst/>
            </a:prstGeom>
          </p:spPr>
        </p:pic>
        <p:sp>
          <p:nvSpPr>
            <p:cNvPr id="80" name="矩形 79"/>
            <p:cNvSpPr/>
            <p:nvPr/>
          </p:nvSpPr>
          <p:spPr>
            <a:xfrm>
              <a:off x="8211403" y="5177051"/>
              <a:ext cx="2961564" cy="582304"/>
            </a:xfrm>
            <a:prstGeom prst="rect">
              <a:avLst/>
            </a:prstGeom>
            <a:noFill/>
            <a:ln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45735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6081966" y="1425002"/>
            <a:ext cx="435779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Replay buffer</a:t>
            </a:r>
          </a:p>
          <a:p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transition(</a:t>
            </a:r>
            <a:r>
              <a:rPr lang="en-US" altLang="zh-CN" sz="14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s,a,r,s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’),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memory_size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mini-batch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Double DQN: </a:t>
            </a:r>
            <a:r>
              <a:rPr lang="en-US" altLang="zh-CN" sz="2000" b="1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CartPole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/>
          <a:srcRect r="20796"/>
          <a:stretch/>
        </p:blipFill>
        <p:spPr>
          <a:xfrm>
            <a:off x="41119" y="2607778"/>
            <a:ext cx="5290606" cy="4193356"/>
          </a:xfrm>
          <a:prstGeom prst="rect">
            <a:avLst/>
          </a:prstGeom>
        </p:spPr>
      </p:pic>
      <p:grpSp>
        <p:nvGrpSpPr>
          <p:cNvPr id="29" name="组合 28"/>
          <p:cNvGrpSpPr/>
          <p:nvPr/>
        </p:nvGrpSpPr>
        <p:grpSpPr>
          <a:xfrm>
            <a:off x="6081966" y="2185172"/>
            <a:ext cx="5531130" cy="1651925"/>
            <a:chOff x="6081966" y="2185172"/>
            <a:chExt cx="5531130" cy="1651925"/>
          </a:xfrm>
        </p:grpSpPr>
        <p:sp>
          <p:nvSpPr>
            <p:cNvPr id="6" name="矩形 5"/>
            <p:cNvSpPr/>
            <p:nvPr/>
          </p:nvSpPr>
          <p:spPr>
            <a:xfrm>
              <a:off x="6081966" y="2185172"/>
              <a:ext cx="5531130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ea"/>
                <a:buAutoNum type="circleNumDbPlain" startAt="2"/>
              </a:pP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Epsilon Greedy (Exploration-- Exploitation)</a:t>
              </a:r>
              <a:endParaRPr lang="zh-CN" altLang="en-US" dirty="0"/>
            </a:p>
          </p:txBody>
        </p:sp>
        <p:grpSp>
          <p:nvGrpSpPr>
            <p:cNvPr id="22" name="组合 21"/>
            <p:cNvGrpSpPr/>
            <p:nvPr/>
          </p:nvGrpSpPr>
          <p:grpSpPr>
            <a:xfrm>
              <a:off x="6541826" y="2528356"/>
              <a:ext cx="1798821" cy="1308741"/>
              <a:chOff x="6317048" y="1502402"/>
              <a:chExt cx="2217805" cy="1713920"/>
            </a:xfrm>
          </p:grpSpPr>
          <p:pic>
            <p:nvPicPr>
              <p:cNvPr id="8" name="图片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6317048" y="1502402"/>
                <a:ext cx="2217805" cy="1713920"/>
              </a:xfrm>
              <a:prstGeom prst="rect">
                <a:avLst/>
              </a:prstGeom>
            </p:spPr>
          </p:pic>
          <p:sp>
            <p:nvSpPr>
              <p:cNvPr id="11" name="椭圆 10"/>
              <p:cNvSpPr/>
              <p:nvPr/>
            </p:nvSpPr>
            <p:spPr>
              <a:xfrm>
                <a:off x="6892120" y="1863495"/>
                <a:ext cx="45719" cy="68238"/>
              </a:xfrm>
              <a:prstGeom prst="ellipse">
                <a:avLst/>
              </a:prstGeom>
              <a:solidFill>
                <a:srgbClr val="FF0000"/>
              </a:solidFill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2" name="椭圆 11"/>
              <p:cNvSpPr/>
              <p:nvPr/>
            </p:nvSpPr>
            <p:spPr>
              <a:xfrm>
                <a:off x="8159087" y="2539540"/>
                <a:ext cx="45719" cy="68238"/>
              </a:xfrm>
              <a:prstGeom prst="ellipse">
                <a:avLst/>
              </a:prstGeom>
              <a:solidFill>
                <a:srgbClr val="00B050"/>
              </a:solidFill>
              <a:ln>
                <a:solidFill>
                  <a:srgbClr val="00B05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grpSp>
          <p:nvGrpSpPr>
            <p:cNvPr id="23" name="组合 22"/>
            <p:cNvGrpSpPr/>
            <p:nvPr/>
          </p:nvGrpSpPr>
          <p:grpSpPr>
            <a:xfrm>
              <a:off x="8279065" y="2558894"/>
              <a:ext cx="3039102" cy="594593"/>
              <a:chOff x="8769250" y="4973373"/>
              <a:chExt cx="3039102" cy="594593"/>
            </a:xfrm>
          </p:grpSpPr>
          <p:sp>
            <p:nvSpPr>
              <p:cNvPr id="10" name="文本框 9"/>
              <p:cNvSpPr txBox="1"/>
              <p:nvPr/>
            </p:nvSpPr>
            <p:spPr>
              <a:xfrm>
                <a:off x="8769250" y="5198634"/>
                <a:ext cx="30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Random(0,1) &lt; red point value</a:t>
                </a:r>
                <a:endParaRPr lang="zh-CN" altLang="en-US" dirty="0"/>
              </a:p>
            </p:txBody>
          </p:sp>
          <p:sp>
            <p:nvSpPr>
              <p:cNvPr id="14" name="矩形 13"/>
              <p:cNvSpPr/>
              <p:nvPr/>
            </p:nvSpPr>
            <p:spPr>
              <a:xfrm>
                <a:off x="8769250" y="4973373"/>
                <a:ext cx="1523174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Exploration</a:t>
                </a:r>
                <a:endParaRPr lang="zh-CN" altLang="en-US" dirty="0"/>
              </a:p>
            </p:txBody>
          </p:sp>
        </p:grpSp>
        <p:grpSp>
          <p:nvGrpSpPr>
            <p:cNvPr id="24" name="组合 23"/>
            <p:cNvGrpSpPr/>
            <p:nvPr/>
          </p:nvGrpSpPr>
          <p:grpSpPr>
            <a:xfrm>
              <a:off x="8279065" y="3059022"/>
              <a:ext cx="3039102" cy="626787"/>
              <a:chOff x="8769250" y="5724132"/>
              <a:chExt cx="3039102" cy="626787"/>
            </a:xfrm>
          </p:grpSpPr>
          <p:sp>
            <p:nvSpPr>
              <p:cNvPr id="13" name="文本框 12"/>
              <p:cNvSpPr txBox="1"/>
              <p:nvPr/>
            </p:nvSpPr>
            <p:spPr>
              <a:xfrm>
                <a:off x="8769250" y="5981587"/>
                <a:ext cx="3039102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dirty="0" smtClean="0"/>
                  <a:t>Random(0,1) &gt; red point value</a:t>
                </a:r>
                <a:endParaRPr lang="zh-CN" altLang="en-US" dirty="0"/>
              </a:p>
            </p:txBody>
          </p:sp>
          <p:sp>
            <p:nvSpPr>
              <p:cNvPr id="15" name="矩形 14"/>
              <p:cNvSpPr/>
              <p:nvPr/>
            </p:nvSpPr>
            <p:spPr>
              <a:xfrm>
                <a:off x="8769250" y="5724132"/>
                <a:ext cx="1590500" cy="369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b="1" dirty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Exploitation</a:t>
                </a:r>
                <a:endParaRPr lang="zh-CN" altLang="en-US" dirty="0"/>
              </a:p>
            </p:txBody>
          </p:sp>
        </p:grpSp>
      </p:grpSp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868" y="1347724"/>
            <a:ext cx="1949064" cy="128461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2457932" y="1279595"/>
            <a:ext cx="2940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States:[</a:t>
            </a:r>
            <a:r>
              <a:rPr lang="en-US" altLang="zh-CN" dirty="0" err="1" smtClean="0"/>
              <a:t>pos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vel</a:t>
            </a:r>
            <a:r>
              <a:rPr lang="en-US" altLang="zh-CN" dirty="0" smtClean="0"/>
              <a:t>, theta, </a:t>
            </a:r>
            <a:r>
              <a:rPr lang="en-US" altLang="zh-CN" dirty="0" err="1" smtClean="0"/>
              <a:t>w_vel</a:t>
            </a:r>
            <a:r>
              <a:rPr lang="en-US" altLang="zh-CN" dirty="0" smtClean="0"/>
              <a:t>]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2457932" y="1553826"/>
            <a:ext cx="22676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Action:[0: left, 1:right]</a:t>
            </a:r>
            <a:endParaRPr lang="zh-CN" altLang="en-US" dirty="0"/>
          </a:p>
        </p:txBody>
      </p:sp>
      <p:sp>
        <p:nvSpPr>
          <p:cNvPr id="19" name="文本框 18"/>
          <p:cNvSpPr txBox="1"/>
          <p:nvPr/>
        </p:nvSpPr>
        <p:spPr>
          <a:xfrm>
            <a:off x="2457932" y="1865027"/>
            <a:ext cx="247651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reward:[0: game over, </a:t>
            </a:r>
          </a:p>
          <a:p>
            <a:r>
              <a:rPr lang="en-US" altLang="zh-CN" dirty="0" smtClean="0"/>
              <a:t>               1: keep moving]</a:t>
            </a:r>
            <a:endParaRPr lang="zh-CN" altLang="en-US" dirty="0"/>
          </a:p>
        </p:txBody>
      </p:sp>
      <p:grpSp>
        <p:nvGrpSpPr>
          <p:cNvPr id="30" name="组合 29"/>
          <p:cNvGrpSpPr/>
          <p:nvPr/>
        </p:nvGrpSpPr>
        <p:grpSpPr>
          <a:xfrm>
            <a:off x="6081966" y="3877692"/>
            <a:ext cx="4357796" cy="725211"/>
            <a:chOff x="6081966" y="3877692"/>
            <a:chExt cx="4357796" cy="725211"/>
          </a:xfrm>
        </p:grpSpPr>
        <p:sp>
          <p:nvSpPr>
            <p:cNvPr id="26" name="矩形 25"/>
            <p:cNvSpPr/>
            <p:nvPr/>
          </p:nvSpPr>
          <p:spPr>
            <a:xfrm>
              <a:off x="6081966" y="3877692"/>
              <a:ext cx="357123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ea"/>
                <a:buAutoNum type="circleNumDbPlain" startAt="3"/>
              </a:pP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Interact with environment</a:t>
              </a:r>
              <a:endParaRPr lang="zh-CN" altLang="en-US" dirty="0"/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6592427" y="4233571"/>
              <a:ext cx="384733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Actio</a:t>
              </a:r>
              <a:r>
                <a:rPr lang="en-US" altLang="zh-CN" dirty="0" smtClean="0"/>
                <a:t>n</a:t>
              </a:r>
              <a:r>
                <a:rPr lang="en-US" altLang="zh-CN" dirty="0" smtClean="0">
                  <a:sym typeface="Wingdings" panose="05000000000000000000" pitchFamily="2" charset="2"/>
                </a:rPr>
                <a:t> Next state  reward  Done</a:t>
              </a:r>
              <a:endParaRPr lang="zh-CN" altLang="en-US" dirty="0"/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6101638" y="5008997"/>
            <a:ext cx="6026471" cy="738664"/>
            <a:chOff x="6101638" y="5008997"/>
            <a:chExt cx="6026471" cy="738664"/>
          </a:xfrm>
        </p:grpSpPr>
        <p:sp>
          <p:nvSpPr>
            <p:cNvPr id="2" name="矩形 1"/>
            <p:cNvSpPr/>
            <p:nvPr/>
          </p:nvSpPr>
          <p:spPr>
            <a:xfrm>
              <a:off x="6101638" y="5008997"/>
              <a:ext cx="267919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342900" indent="-342900">
                <a:buFont typeface="+mj-ea"/>
                <a:buAutoNum type="circleNumDbPlain" startAt="4"/>
              </a:pP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Double NETWORK</a:t>
              </a:r>
              <a:endParaRPr lang="zh-CN" altLang="en-US" dirty="0"/>
            </a:p>
          </p:txBody>
        </p:sp>
        <p:sp>
          <p:nvSpPr>
            <p:cNvPr id="28" name="矩形 27"/>
            <p:cNvSpPr/>
            <p:nvPr/>
          </p:nvSpPr>
          <p:spPr>
            <a:xfrm>
              <a:off x="6508686" y="5378329"/>
              <a:ext cx="561942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/>
                <a:t>Q-network (Fully connected) predicts value &amp; target value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508347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148025" y="1074949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Double DQN: Flappy bird (</a:t>
            </a:r>
            <a:r>
              <a:rPr lang="en-US" altLang="zh-CN" sz="2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623" y="1475059"/>
            <a:ext cx="2677346" cy="4724400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58751" y="1638448"/>
            <a:ext cx="9130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States ?</a:t>
            </a:r>
            <a:endParaRPr lang="zh-CN" altLang="en-US" dirty="0"/>
          </a:p>
        </p:txBody>
      </p:sp>
      <p:sp>
        <p:nvSpPr>
          <p:cNvPr id="7" name="矩形 6"/>
          <p:cNvSpPr/>
          <p:nvPr/>
        </p:nvSpPr>
        <p:spPr>
          <a:xfrm>
            <a:off x="4623326" y="1638448"/>
            <a:ext cx="9492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Action ?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5630538" y="1638448"/>
            <a:ext cx="105221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Reward ?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6682749" y="1638448"/>
            <a:ext cx="8467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Done ?</a:t>
            </a:r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558751" y="2339032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DQN: CNN</a:t>
            </a:r>
            <a:endParaRPr lang="zh-CN" altLang="en-US" dirty="0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91337" y="2662872"/>
            <a:ext cx="3908023" cy="2553067"/>
          </a:xfrm>
          <a:prstGeom prst="rect">
            <a:avLst/>
          </a:prstGeom>
        </p:spPr>
      </p:pic>
      <p:sp>
        <p:nvSpPr>
          <p:cNvPr id="12" name="矩形 11"/>
          <p:cNvSpPr/>
          <p:nvPr/>
        </p:nvSpPr>
        <p:spPr>
          <a:xfrm>
            <a:off x="3388534" y="5440705"/>
            <a:ext cx="4113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 frames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  <a:sym typeface="Wingdings" panose="05000000000000000000" pitchFamily="2" charset="2"/>
              </a:rPr>
              <a:t> CNN  CNN  CNN  FC  FC  </a:t>
            </a:r>
            <a:endParaRPr lang="zh-CN" altLang="en-US" sz="1400" dirty="0"/>
          </a:p>
        </p:txBody>
      </p:sp>
      <p:grpSp>
        <p:nvGrpSpPr>
          <p:cNvPr id="15" name="组合 14"/>
          <p:cNvGrpSpPr/>
          <p:nvPr/>
        </p:nvGrpSpPr>
        <p:grpSpPr>
          <a:xfrm>
            <a:off x="7399360" y="4425042"/>
            <a:ext cx="2122119" cy="1015663"/>
            <a:chOff x="7700142" y="2662872"/>
            <a:chExt cx="2122119" cy="1015663"/>
          </a:xfrm>
        </p:grpSpPr>
        <p:sp>
          <p:nvSpPr>
            <p:cNvPr id="13" name="矩形 12"/>
            <p:cNvSpPr/>
            <p:nvPr/>
          </p:nvSpPr>
          <p:spPr>
            <a:xfrm>
              <a:off x="7700142" y="2662872"/>
              <a:ext cx="913392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Tricks:</a:t>
              </a:r>
              <a:endPara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7700142" y="3032204"/>
              <a:ext cx="2122119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200" dirty="0" err="1" smtClean="0"/>
                <a:t>Rgb</a:t>
              </a:r>
              <a:r>
                <a:rPr lang="en-US" altLang="zh-CN" sz="1200" dirty="0" smtClean="0"/>
                <a:t> image </a:t>
              </a:r>
              <a:r>
                <a:rPr lang="en-US" altLang="zh-CN" sz="1200" dirty="0" smtClean="0">
                  <a:sym typeface="Wingdings" panose="05000000000000000000" pitchFamily="2" charset="2"/>
                </a:rPr>
                <a:t> gray image;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200" dirty="0" smtClean="0">
                  <a:sym typeface="Wingdings" panose="05000000000000000000" pitchFamily="2" charset="2"/>
                </a:rPr>
                <a:t>Resize image;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200" dirty="0" smtClean="0">
                  <a:sym typeface="Wingdings" panose="05000000000000000000" pitchFamily="2" charset="2"/>
                </a:rPr>
                <a:t>4 frame;</a:t>
              </a:r>
              <a:endParaRPr lang="zh-CN" altLang="en-US" sz="1200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663970" y="4425042"/>
            <a:ext cx="2478627" cy="1938992"/>
            <a:chOff x="7700142" y="2662872"/>
            <a:chExt cx="2478627" cy="1938992"/>
          </a:xfrm>
        </p:grpSpPr>
        <p:sp>
          <p:nvSpPr>
            <p:cNvPr id="17" name="矩形 16"/>
            <p:cNvSpPr/>
            <p:nvPr/>
          </p:nvSpPr>
          <p:spPr>
            <a:xfrm>
              <a:off x="7700142" y="2662872"/>
              <a:ext cx="216687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err="1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HyperParameter</a:t>
              </a: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:</a:t>
              </a:r>
              <a:endPara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18" name="文本框 17"/>
            <p:cNvSpPr txBox="1"/>
            <p:nvPr/>
          </p:nvSpPr>
          <p:spPr>
            <a:xfrm>
              <a:off x="7700142" y="3032204"/>
              <a:ext cx="2478627" cy="156966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Max episode;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Memory size;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Batch size;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Epsilon decay;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Target network update;</a:t>
              </a:r>
            </a:p>
            <a:p>
              <a:pPr marL="342900" indent="-342900">
                <a:buFont typeface="+mj-ea"/>
                <a:buAutoNum type="circleNumDbPlain"/>
              </a:pPr>
              <a:r>
                <a:rPr lang="en-US" altLang="zh-CN" sz="1600" dirty="0" smtClean="0">
                  <a:sym typeface="Wingdings" panose="05000000000000000000" pitchFamily="2" charset="2"/>
                </a:rPr>
                <a:t>Learning rate;</a:t>
              </a:r>
            </a:p>
          </p:txBody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7898" y="1475059"/>
            <a:ext cx="3393601" cy="2101667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9293283" y="3576726"/>
            <a:ext cx="16367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ym typeface="Wingdings" panose="05000000000000000000" pitchFamily="2" charset="2"/>
              </a:rPr>
              <a:t>Episode reward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208350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4358762" y="346460"/>
            <a:ext cx="347447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Value-based: DQN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436728" y="2178395"/>
            <a:ext cx="2426446" cy="2445217"/>
            <a:chOff x="3476151" y="2446802"/>
            <a:chExt cx="2426446" cy="2445217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 rotWithShape="1">
            <a:blip r:embed="rId3"/>
            <a:srcRect r="144" b="1059"/>
            <a:stretch/>
          </p:blipFill>
          <p:spPr>
            <a:xfrm>
              <a:off x="3476151" y="2566736"/>
              <a:ext cx="2426446" cy="2325283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47621" y="4432801"/>
              <a:ext cx="650324" cy="339366"/>
            </a:xfrm>
            <a:prstGeom prst="rect">
              <a:avLst/>
            </a:prstGeom>
          </p:spPr>
        </p:pic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53193" y="2446802"/>
              <a:ext cx="404866" cy="384760"/>
            </a:xfrm>
            <a:prstGeom prst="rect">
              <a:avLst/>
            </a:prstGeom>
          </p:spPr>
        </p:pic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70501" y="2450579"/>
              <a:ext cx="604564" cy="380983"/>
            </a:xfrm>
            <a:prstGeom prst="rect">
              <a:avLst/>
            </a:prstGeom>
          </p:spPr>
        </p:pic>
      </p:grpSp>
      <p:sp>
        <p:nvSpPr>
          <p:cNvPr id="14" name="矩形 13"/>
          <p:cNvSpPr/>
          <p:nvPr/>
        </p:nvSpPr>
        <p:spPr>
          <a:xfrm>
            <a:off x="41118" y="972591"/>
            <a:ext cx="72513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</a:t>
            </a:r>
            <a:r>
              <a:rPr lang="zh-CN" altLang="en-US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step by step</a:t>
            </a:r>
            <a:r>
              <a:rPr lang="zh-CN" altLang="en-US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endParaRPr lang="en-US" altLang="zh-CN" sz="2000" b="1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2" name="矩形 51"/>
          <p:cNvSpPr/>
          <p:nvPr/>
        </p:nvSpPr>
        <p:spPr>
          <a:xfrm>
            <a:off x="3896764" y="2017122"/>
            <a:ext cx="6903497" cy="36682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 Carla Environment;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Spawn a vehicle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Spawn a </a:t>
            </a:r>
            <a:r>
              <a:rPr lang="en-US" altLang="zh-CN" sz="16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-camera attaching to vehicle</a:t>
            </a:r>
          </a:p>
          <a:p>
            <a:pPr marL="1257300" lvl="2" indent="-342900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 a CNN network (input: image);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CNN network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 dimension and action dimension</a:t>
            </a:r>
          </a:p>
          <a:p>
            <a:pPr marL="1257300" lvl="2" indent="-342900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Achieve Double DQN algorithm to train </a:t>
            </a:r>
            <a:r>
              <a:rPr lang="en-US" altLang="zh-CN" sz="16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CNN 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network;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Epsilon-greedy policy – action;</a:t>
            </a:r>
          </a:p>
          <a:p>
            <a:pPr marL="1714500" lvl="3" indent="-342900">
              <a:lnSpc>
                <a:spcPts val="2000"/>
              </a:lnSpc>
              <a:buFont typeface="+mj-ea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Interact with </a:t>
            </a:r>
            <a:r>
              <a:rPr lang="en-US" altLang="zh-CN" sz="16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</a:t>
            </a:r>
            <a:endParaRPr lang="en-US" altLang="zh-CN" sz="16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1714500" lvl="3" indent="-342900">
              <a:lnSpc>
                <a:spcPts val="2000"/>
              </a:lnSpc>
              <a:buFont typeface="+mj-ea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Transition (s, a, r, s’)</a:t>
            </a:r>
          </a:p>
          <a:p>
            <a:pPr marL="1714500" lvl="3" indent="-342900">
              <a:lnSpc>
                <a:spcPts val="2000"/>
              </a:lnSpc>
              <a:buFont typeface="+mj-ea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network by replay buffer</a:t>
            </a:r>
          </a:p>
          <a:p>
            <a:pPr marL="1257300" lvl="2" indent="-342900">
              <a:lnSpc>
                <a:spcPts val="2000"/>
              </a:lnSpc>
              <a:buFont typeface="+mj-ea"/>
              <a:buAutoNum type="circleNumDbPlain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 the CNN (Policy) to control the vehicle; 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Load the CNN </a:t>
            </a:r>
            <a:r>
              <a:rPr lang="en-US" altLang="zh-CN" sz="16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params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  <a:p>
            <a:pPr marL="1714500" lvl="3" indent="-342900">
              <a:lnSpc>
                <a:spcPts val="2000"/>
              </a:lnSpc>
              <a:buFont typeface="+mj-lt"/>
              <a:buAutoNum type="alphaLcParenR"/>
            </a:pP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Interact with Carla </a:t>
            </a:r>
            <a:r>
              <a:rPr lang="en-US" altLang="zh-CN" sz="16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7086512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1544</TotalTime>
  <Words>1185</Words>
  <Application>Microsoft Office PowerPoint</Application>
  <PresentationFormat>宽屏</PresentationFormat>
  <Paragraphs>268</Paragraphs>
  <Slides>16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16</vt:i4>
      </vt:variant>
    </vt:vector>
  </HeadingPairs>
  <TitlesOfParts>
    <vt:vector size="29" baseType="lpstr">
      <vt:lpstr>Microsoft YaHei UI</vt:lpstr>
      <vt:lpstr>等线</vt:lpstr>
      <vt:lpstr>等线 Light</vt:lpstr>
      <vt:lpstr>宋体</vt:lpstr>
      <vt:lpstr>微软雅黑</vt:lpstr>
      <vt:lpstr>Arial</vt:lpstr>
      <vt:lpstr>Calibri</vt:lpstr>
      <vt:lpstr>Calibri Light</vt:lpstr>
      <vt:lpstr>Cambria Math</vt:lpstr>
      <vt:lpstr>Times New Roman</vt:lpstr>
      <vt:lpstr>Wingdings</vt:lpstr>
      <vt:lpstr>默认设计模板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Yandong</dc:creator>
  <cp:lastModifiedBy>Liu Yandong</cp:lastModifiedBy>
  <cp:revision>155</cp:revision>
  <dcterms:created xsi:type="dcterms:W3CDTF">2020-09-27T06:06:02Z</dcterms:created>
  <dcterms:modified xsi:type="dcterms:W3CDTF">2020-10-28T23:45:18Z</dcterms:modified>
</cp:coreProperties>
</file>